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1" r:id="rId1"/>
  </p:sldMasterIdLst>
  <p:notesMasterIdLst>
    <p:notesMasterId r:id="rId14"/>
  </p:notesMasterIdLst>
  <p:sldIdLst>
    <p:sldId id="256" r:id="rId2"/>
    <p:sldId id="275" r:id="rId3"/>
    <p:sldId id="276" r:id="rId4"/>
    <p:sldId id="258" r:id="rId5"/>
    <p:sldId id="283" r:id="rId6"/>
    <p:sldId id="277" r:id="rId7"/>
    <p:sldId id="284" r:id="rId8"/>
    <p:sldId id="285" r:id="rId9"/>
    <p:sldId id="286" r:id="rId10"/>
    <p:sldId id="289" r:id="rId11"/>
    <p:sldId id="288" r:id="rId12"/>
    <p:sldId id="274" r:id="rId13"/>
  </p:sldIdLst>
  <p:sldSz cx="9144000" cy="6858000" type="screen4x3"/>
  <p:notesSz cx="7099300" cy="102346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65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2D3E"/>
    <a:srgbClr val="262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107E1-CCAA-4103-AB76-1EC719F0007A}" v="17" dt="2025-10-24T12:53:09.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477" autoAdjust="0"/>
  </p:normalViewPr>
  <p:slideViewPr>
    <p:cSldViewPr>
      <p:cViewPr varScale="1">
        <p:scale>
          <a:sx n="78" d="100"/>
          <a:sy n="78" d="100"/>
        </p:scale>
        <p:origin x="1594" y="62"/>
      </p:cViewPr>
      <p:guideLst>
        <p:guide orient="horz" pos="2160"/>
        <p:guide pos="2658"/>
      </p:guideLst>
    </p:cSldViewPr>
  </p:slideViewPr>
  <p:outlineViewPr>
    <p:cViewPr varScale="1">
      <p:scale>
        <a:sx n="33" d="100"/>
        <a:sy n="33" d="100"/>
      </p:scale>
      <p:origin x="0" y="-13152"/>
    </p:cViewPr>
  </p:outlineViewPr>
  <p:notesTextViewPr>
    <p:cViewPr>
      <p:scale>
        <a:sx n="400" d="100"/>
        <a:sy n="400" d="100"/>
      </p:scale>
      <p:origin x="0" y="0"/>
    </p:cViewPr>
  </p:notesTextViewPr>
  <p:notesViewPr>
    <p:cSldViewPr>
      <p:cViewPr varScale="1">
        <p:scale>
          <a:sx n="49" d="100"/>
          <a:sy n="49" d="100"/>
        </p:scale>
        <p:origin x="2254"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la rosa" userId="f294a66cfba4d864" providerId="LiveId" clId="{94932294-C6AB-42F0-A177-C9F0BFE78D47}"/>
    <pc:docChg chg="custSel addSld delSld modSld">
      <pc:chgData name="marco la rosa" userId="f294a66cfba4d864" providerId="LiveId" clId="{94932294-C6AB-42F0-A177-C9F0BFE78D47}" dt="2025-10-24T12:53:21.762" v="623" actId="47"/>
      <pc:docMkLst>
        <pc:docMk/>
      </pc:docMkLst>
      <pc:sldChg chg="modSp">
        <pc:chgData name="marco la rosa" userId="f294a66cfba4d864" providerId="LiveId" clId="{94932294-C6AB-42F0-A177-C9F0BFE78D47}" dt="2025-10-21T07:37:38.338" v="0" actId="20577"/>
        <pc:sldMkLst>
          <pc:docMk/>
          <pc:sldMk cId="0" sldId="256"/>
        </pc:sldMkLst>
        <pc:spChg chg="mod">
          <ac:chgData name="marco la rosa" userId="f294a66cfba4d864" providerId="LiveId" clId="{94932294-C6AB-42F0-A177-C9F0BFE78D47}" dt="2025-10-21T07:37:38.338" v="0" actId="20577"/>
          <ac:spMkLst>
            <pc:docMk/>
            <pc:sldMk cId="0" sldId="256"/>
            <ac:spMk id="7171" creationId="{677D4EBE-5876-4897-B65D-1C307096B799}"/>
          </ac:spMkLst>
        </pc:spChg>
      </pc:sldChg>
      <pc:sldChg chg="modSp mod">
        <pc:chgData name="marco la rosa" userId="f294a66cfba4d864" providerId="LiveId" clId="{94932294-C6AB-42F0-A177-C9F0BFE78D47}" dt="2025-10-21T07:41:33.008" v="287" actId="207"/>
        <pc:sldMkLst>
          <pc:docMk/>
          <pc:sldMk cId="0" sldId="258"/>
        </pc:sldMkLst>
        <pc:spChg chg="mod">
          <ac:chgData name="marco la rosa" userId="f294a66cfba4d864" providerId="LiveId" clId="{94932294-C6AB-42F0-A177-C9F0BFE78D47}" dt="2025-10-21T07:41:33.008" v="287" actId="207"/>
          <ac:spMkLst>
            <pc:docMk/>
            <pc:sldMk cId="0" sldId="258"/>
            <ac:spMk id="3" creationId="{D2E45BC9-EAE9-3432-7322-14D78D38C737}"/>
          </ac:spMkLst>
        </pc:spChg>
      </pc:sldChg>
      <pc:sldChg chg="modSp">
        <pc:chgData name="marco la rosa" userId="f294a66cfba4d864" providerId="LiveId" clId="{94932294-C6AB-42F0-A177-C9F0BFE78D47}" dt="2025-10-21T08:29:49.358" v="535"/>
        <pc:sldMkLst>
          <pc:docMk/>
          <pc:sldMk cId="0" sldId="274"/>
        </pc:sldMkLst>
        <pc:spChg chg="mod">
          <ac:chgData name="marco la rosa" userId="f294a66cfba4d864" providerId="LiveId" clId="{94932294-C6AB-42F0-A177-C9F0BFE78D47}" dt="2025-10-21T08:29:49.358" v="535"/>
          <ac:spMkLst>
            <pc:docMk/>
            <pc:sldMk cId="0" sldId="274"/>
            <ac:spMk id="7" creationId="{3C914858-C620-291F-AF4E-C27C1CA05DBD}"/>
          </ac:spMkLst>
        </pc:spChg>
      </pc:sldChg>
      <pc:sldChg chg="modSp mod">
        <pc:chgData name="marco la rosa" userId="f294a66cfba4d864" providerId="LiveId" clId="{94932294-C6AB-42F0-A177-C9F0BFE78D47}" dt="2025-10-21T09:00:16.378" v="580" actId="113"/>
        <pc:sldMkLst>
          <pc:docMk/>
          <pc:sldMk cId="2787186014" sldId="276"/>
        </pc:sldMkLst>
        <pc:spChg chg="mod">
          <ac:chgData name="marco la rosa" userId="f294a66cfba4d864" providerId="LiveId" clId="{94932294-C6AB-42F0-A177-C9F0BFE78D47}" dt="2025-10-21T09:00:16.378" v="580" actId="113"/>
          <ac:spMkLst>
            <pc:docMk/>
            <pc:sldMk cId="2787186014" sldId="276"/>
            <ac:spMk id="3" creationId="{FE3E553D-5296-5763-E05C-292A6B0B7170}"/>
          </ac:spMkLst>
        </pc:spChg>
      </pc:sldChg>
      <pc:sldChg chg="modSp mod">
        <pc:chgData name="marco la rosa" userId="f294a66cfba4d864" providerId="LiveId" clId="{94932294-C6AB-42F0-A177-C9F0BFE78D47}" dt="2025-10-21T07:43:52.721" v="442" actId="1035"/>
        <pc:sldMkLst>
          <pc:docMk/>
          <pc:sldMk cId="292317641" sldId="277"/>
        </pc:sldMkLst>
        <pc:spChg chg="mod">
          <ac:chgData name="marco la rosa" userId="f294a66cfba4d864" providerId="LiveId" clId="{94932294-C6AB-42F0-A177-C9F0BFE78D47}" dt="2025-10-21T07:43:52.721" v="442" actId="1035"/>
          <ac:spMkLst>
            <pc:docMk/>
            <pc:sldMk cId="292317641" sldId="277"/>
            <ac:spMk id="3" creationId="{1A931DFD-2379-CFAB-8C26-D207DD5CA4A1}"/>
          </ac:spMkLst>
        </pc:spChg>
      </pc:sldChg>
      <pc:sldChg chg="modSp mod">
        <pc:chgData name="marco la rosa" userId="f294a66cfba4d864" providerId="LiveId" clId="{94932294-C6AB-42F0-A177-C9F0BFE78D47}" dt="2025-10-21T07:42:08.562" v="292" actId="20577"/>
        <pc:sldMkLst>
          <pc:docMk/>
          <pc:sldMk cId="1995660667" sldId="283"/>
        </pc:sldMkLst>
        <pc:spChg chg="mod">
          <ac:chgData name="marco la rosa" userId="f294a66cfba4d864" providerId="LiveId" clId="{94932294-C6AB-42F0-A177-C9F0BFE78D47}" dt="2025-10-21T07:42:08.562" v="292" actId="20577"/>
          <ac:spMkLst>
            <pc:docMk/>
            <pc:sldMk cId="1995660667" sldId="283"/>
            <ac:spMk id="6" creationId="{C68DD685-76D9-7EB1-E54D-D8196228CA50}"/>
          </ac:spMkLst>
        </pc:spChg>
      </pc:sldChg>
      <pc:sldChg chg="modSp mod">
        <pc:chgData name="marco la rosa" userId="f294a66cfba4d864" providerId="LiveId" clId="{94932294-C6AB-42F0-A177-C9F0BFE78D47}" dt="2025-10-21T08:22:41.441" v="482" actId="20577"/>
        <pc:sldMkLst>
          <pc:docMk/>
          <pc:sldMk cId="434529866" sldId="284"/>
        </pc:sldMkLst>
        <pc:spChg chg="mod">
          <ac:chgData name="marco la rosa" userId="f294a66cfba4d864" providerId="LiveId" clId="{94932294-C6AB-42F0-A177-C9F0BFE78D47}" dt="2025-10-21T08:22:41.441" v="482" actId="20577"/>
          <ac:spMkLst>
            <pc:docMk/>
            <pc:sldMk cId="434529866" sldId="284"/>
            <ac:spMk id="2" creationId="{A3FBBD20-3B64-0010-5B10-057558916135}"/>
          </ac:spMkLst>
        </pc:spChg>
      </pc:sldChg>
      <pc:sldChg chg="modSp mod">
        <pc:chgData name="marco la rosa" userId="f294a66cfba4d864" providerId="LiveId" clId="{94932294-C6AB-42F0-A177-C9F0BFE78D47}" dt="2025-10-21T08:23:36.765" v="532" actId="20577"/>
        <pc:sldMkLst>
          <pc:docMk/>
          <pc:sldMk cId="508131123" sldId="286"/>
        </pc:sldMkLst>
        <pc:spChg chg="mod">
          <ac:chgData name="marco la rosa" userId="f294a66cfba4d864" providerId="LiveId" clId="{94932294-C6AB-42F0-A177-C9F0BFE78D47}" dt="2025-10-21T08:23:36.765" v="532" actId="20577"/>
          <ac:spMkLst>
            <pc:docMk/>
            <pc:sldMk cId="508131123" sldId="286"/>
            <ac:spMk id="2" creationId="{28C59AD7-EAB1-E654-2BA3-A1D9C645BA8C}"/>
          </ac:spMkLst>
        </pc:spChg>
      </pc:sldChg>
      <pc:sldChg chg="modSp del mod">
        <pc:chgData name="marco la rosa" userId="f294a66cfba4d864" providerId="LiveId" clId="{94932294-C6AB-42F0-A177-C9F0BFE78D47}" dt="2025-10-24T12:53:21.762" v="623" actId="47"/>
        <pc:sldMkLst>
          <pc:docMk/>
          <pc:sldMk cId="2658076015" sldId="287"/>
        </pc:sldMkLst>
        <pc:spChg chg="mod">
          <ac:chgData name="marco la rosa" userId="f294a66cfba4d864" providerId="LiveId" clId="{94932294-C6AB-42F0-A177-C9F0BFE78D47}" dt="2025-10-24T12:52:30.631" v="621" actId="1036"/>
          <ac:spMkLst>
            <pc:docMk/>
            <pc:sldMk cId="2658076015" sldId="287"/>
            <ac:spMk id="2" creationId="{DC7FAF8B-D4F6-FDAD-6582-78B3865531AA}"/>
          </ac:spMkLst>
        </pc:spChg>
      </pc:sldChg>
      <pc:sldChg chg="add">
        <pc:chgData name="marco la rosa" userId="f294a66cfba4d864" providerId="LiveId" clId="{94932294-C6AB-42F0-A177-C9F0BFE78D47}" dt="2025-10-24T12:53:09.470" v="622"/>
        <pc:sldMkLst>
          <pc:docMk/>
          <pc:sldMk cId="161872077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a:extLst>
              <a:ext uri="{FF2B5EF4-FFF2-40B4-BE49-F238E27FC236}">
                <a16:creationId xmlns:a16="http://schemas.microsoft.com/office/drawing/2014/main" id="{D3614D8E-54C2-4A4E-9F58-755715DC0F53}"/>
              </a:ext>
            </a:extLst>
          </p:cNvPr>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sp>
        <p:nvSpPr>
          <p:cNvPr id="6147" name="Text Box 2">
            <a:extLst>
              <a:ext uri="{FF2B5EF4-FFF2-40B4-BE49-F238E27FC236}">
                <a16:creationId xmlns:a16="http://schemas.microsoft.com/office/drawing/2014/main" id="{6B8AC740-2E74-4032-8DF5-8579691E123A}"/>
              </a:ext>
            </a:extLst>
          </p:cNvPr>
          <p:cNvSpPr txBox="1">
            <a:spLocks noChangeArrowheads="1"/>
          </p:cNvSpP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sp>
        <p:nvSpPr>
          <p:cNvPr id="2" name="Rectangle 3">
            <a:extLst>
              <a:ext uri="{FF2B5EF4-FFF2-40B4-BE49-F238E27FC236}">
                <a16:creationId xmlns:a16="http://schemas.microsoft.com/office/drawing/2014/main" id="{AE8FD80F-3966-433F-960A-5236F87F5FD4}"/>
              </a:ext>
            </a:extLst>
          </p:cNvPr>
          <p:cNvSpPr>
            <a:spLocks noGrp="1" noChangeArrowheads="1"/>
          </p:cNvSpPr>
          <p:nvPr>
            <p:ph type="dt"/>
          </p:nvPr>
        </p:nvSpPr>
        <p:spPr bwMode="auto">
          <a:xfrm>
            <a:off x="4021138" y="0"/>
            <a:ext cx="307498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0" tIns="49680" rIns="99000" bIns="49680" numCol="1" anchor="t"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 pos="2895600" algn="l"/>
              </a:tabLst>
              <a:defRPr sz="1300" smtClean="0">
                <a:solidFill>
                  <a:srgbClr val="000000"/>
                </a:solidFill>
                <a:latin typeface="Times New Roman" panose="02020603050405020304" pitchFamily="18" charset="0"/>
                <a:cs typeface="Lucida Sans Unicode" panose="020B0602030504020204" pitchFamily="34" charset="0"/>
              </a:defRPr>
            </a:lvl1pPr>
          </a:lstStyle>
          <a:p>
            <a:pPr>
              <a:defRPr/>
            </a:pPr>
            <a:endParaRPr lang="it-IT" altLang="it-IT"/>
          </a:p>
        </p:txBody>
      </p:sp>
      <p:sp>
        <p:nvSpPr>
          <p:cNvPr id="6149" name="Rectangle 4">
            <a:extLst>
              <a:ext uri="{FF2B5EF4-FFF2-40B4-BE49-F238E27FC236}">
                <a16:creationId xmlns:a16="http://schemas.microsoft.com/office/drawing/2014/main" id="{312CB73B-B7A4-4D14-B7C5-A6D0F1C66083}"/>
              </a:ext>
            </a:extLst>
          </p:cNvPr>
          <p:cNvSpPr>
            <a:spLocks noGrp="1" noRot="1" noChangeAspect="1" noChangeArrowheads="1"/>
          </p:cNvSpPr>
          <p:nvPr>
            <p:ph type="sldImg"/>
          </p:nvPr>
        </p:nvSpPr>
        <p:spPr bwMode="auto">
          <a:xfrm>
            <a:off x="992188" y="768350"/>
            <a:ext cx="5113337" cy="38354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4BED7694-9C3A-4242-9BA7-C89CDCA6AC0B}"/>
              </a:ext>
            </a:extLst>
          </p:cNvPr>
          <p:cNvSpPr>
            <a:spLocks noGrp="1" noChangeArrowheads="1"/>
          </p:cNvSpPr>
          <p:nvPr>
            <p:ph type="body"/>
          </p:nvPr>
        </p:nvSpPr>
        <p:spPr bwMode="auto">
          <a:xfrm>
            <a:off x="709613" y="4860925"/>
            <a:ext cx="5678487"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0" tIns="49680" rIns="99000" bIns="49680" numCol="1" anchor="t" anchorCtr="0" compatLnSpc="1">
            <a:prstTxWarp prst="textNoShape">
              <a:avLst/>
            </a:prstTxWarp>
          </a:bodyPr>
          <a:lstStyle/>
          <a:p>
            <a:pPr lvl="0"/>
            <a:endParaRPr lang="it-IT" altLang="it-IT" noProof="0"/>
          </a:p>
        </p:txBody>
      </p:sp>
      <p:sp>
        <p:nvSpPr>
          <p:cNvPr id="6150" name="Rectangle 6">
            <a:extLst>
              <a:ext uri="{FF2B5EF4-FFF2-40B4-BE49-F238E27FC236}">
                <a16:creationId xmlns:a16="http://schemas.microsoft.com/office/drawing/2014/main" id="{84D48054-8DF1-4222-8A8A-44C948FADDCF}"/>
              </a:ext>
            </a:extLst>
          </p:cNvPr>
          <p:cNvSpPr>
            <a:spLocks noGrp="1" noChangeArrowheads="1"/>
          </p:cNvSpPr>
          <p:nvPr>
            <p:ph type="sldNum"/>
          </p:nvPr>
        </p:nvSpPr>
        <p:spPr bwMode="auto">
          <a:xfrm>
            <a:off x="4021138" y="9720263"/>
            <a:ext cx="307498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0" tIns="49680" rIns="99000" bIns="4968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 pos="2895600" algn="l"/>
              </a:tabLst>
              <a:defRPr sz="1300" smtClean="0">
                <a:solidFill>
                  <a:srgbClr val="000000"/>
                </a:solidFill>
                <a:latin typeface="Times New Roman" panose="02020603050405020304" pitchFamily="18" charset="0"/>
                <a:cs typeface="Lucida Sans Unicode" panose="020B0602030504020204" pitchFamily="34" charset="0"/>
              </a:defRPr>
            </a:lvl1pPr>
          </a:lstStyle>
          <a:p>
            <a:pPr>
              <a:defRPr/>
            </a:pPr>
            <a:fld id="{1B9EFA66-12F1-4407-B139-72BA7DC944E5}" type="slidenum">
              <a:rPr lang="it-IT" altLang="it-IT"/>
              <a:pPr>
                <a:defRPr/>
              </a:pPr>
              <a:t>‹N›</a:t>
            </a:fld>
            <a:endParaRPr lang="it-IT" altLang="it-IT"/>
          </a:p>
        </p:txBody>
      </p:sp>
      <p:sp>
        <p:nvSpPr>
          <p:cNvPr id="6152" name="Text Box 7">
            <a:extLst>
              <a:ext uri="{FF2B5EF4-FFF2-40B4-BE49-F238E27FC236}">
                <a16:creationId xmlns:a16="http://schemas.microsoft.com/office/drawing/2014/main" id="{FE8BF59D-7E06-4E50-BBA5-69D8694F958D}"/>
              </a:ext>
            </a:extLst>
          </p:cNvPr>
          <p:cNvSpPr txBox="1">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spTree>
    <p:extLst>
      <p:ext uri="{BB962C8B-B14F-4D97-AF65-F5344CB8AC3E}">
        <p14:creationId xmlns:p14="http://schemas.microsoft.com/office/powerpoint/2010/main" val="275424580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4D2C984B-4EE6-482E-8A62-359279BA9863}"/>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SzPct val="45000"/>
              <a:buFont typeface="Wingdings" panose="05000000000000000000" pitchFamily="2" charset="2"/>
              <a:buNone/>
            </a:pPr>
            <a:fld id="{E71DA969-7E9E-4559-8C04-03BC510EBC5B}" type="slidenum">
              <a:rPr lang="it-IT" altLang="it-IT">
                <a:solidFill>
                  <a:srgbClr val="000000"/>
                </a:solidFill>
                <a:latin typeface="Times New Roman" panose="02020603050405020304" pitchFamily="18" charset="0"/>
              </a:rPr>
              <a:pPr>
                <a:buSzPct val="45000"/>
                <a:buFont typeface="Wingdings" panose="05000000000000000000" pitchFamily="2" charset="2"/>
                <a:buNone/>
              </a:pPr>
              <a:t>1</a:t>
            </a:fld>
            <a:endParaRPr lang="it-IT" altLang="it-IT">
              <a:solidFill>
                <a:srgbClr val="000000"/>
              </a:solidFill>
              <a:latin typeface="Times New Roman" panose="02020603050405020304" pitchFamily="18" charset="0"/>
            </a:endParaRPr>
          </a:p>
        </p:txBody>
      </p:sp>
      <p:sp>
        <p:nvSpPr>
          <p:cNvPr id="8195" name="Rectangle 1">
            <a:extLst>
              <a:ext uri="{FF2B5EF4-FFF2-40B4-BE49-F238E27FC236}">
                <a16:creationId xmlns:a16="http://schemas.microsoft.com/office/drawing/2014/main" id="{E7341D4E-D91A-4838-881A-2D6EE7092922}"/>
              </a:ext>
            </a:extLst>
          </p:cNvPr>
          <p:cNvSpPr txBox="1">
            <a:spLocks noGrp="1" noRot="1" noChangeAspect="1" noChangeArrowheads="1" noTextEdit="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a:extLst>
              <a:ext uri="{FF2B5EF4-FFF2-40B4-BE49-F238E27FC236}">
                <a16:creationId xmlns:a16="http://schemas.microsoft.com/office/drawing/2014/main" id="{97B585C1-6552-4546-A1E8-BF68AC14929A}"/>
              </a:ext>
            </a:extLst>
          </p:cNvPr>
          <p:cNvSpPr txBox="1">
            <a:spLocks noGrp="1" noChangeArrowheads="1"/>
          </p:cNvSpPr>
          <p:nvPr>
            <p:ph type="body" idx="1"/>
          </p:nvPr>
        </p:nvSpPr>
        <p:spPr>
          <a:xfrm>
            <a:off x="709613" y="4860925"/>
            <a:ext cx="5680075" cy="46053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it-IT" dirty="0">
              <a:latin typeface="Calibri" panose="020F0502020204030204" pitchFamily="34" charset="0"/>
              <a:ea typeface="Microsoft YaHei" panose="020B0503020204020204" pitchFamily="34" charset="-122"/>
            </a:endParaRPr>
          </a:p>
        </p:txBody>
      </p:sp>
      <p:sp>
        <p:nvSpPr>
          <p:cNvPr id="8197" name="Text Box 3">
            <a:extLst>
              <a:ext uri="{FF2B5EF4-FFF2-40B4-BE49-F238E27FC236}">
                <a16:creationId xmlns:a16="http://schemas.microsoft.com/office/drawing/2014/main" id="{E458F524-2964-40E5-A444-DDD6AF9BE758}"/>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513890B7-E589-44D4-AE33-119ACFF25BB3}" type="slidenum">
              <a:rPr lang="it-IT" altLang="it-IT" sz="1300">
                <a:solidFill>
                  <a:srgbClr val="000000"/>
                </a:solidFill>
                <a:latin typeface="Calibri" panose="020F0502020204030204" pitchFamily="34" charset="0"/>
              </a:rPr>
              <a:pPr algn="r" eaLnBrk="1" hangingPunct="1">
                <a:buClrTx/>
                <a:buFontTx/>
                <a:buNone/>
              </a:pPr>
              <a:t>1</a:t>
            </a:fld>
            <a:endParaRPr lang="it-IT" altLang="it-IT" sz="13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3337" cy="383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1B9EFA66-12F1-4407-B139-72BA7DC944E5}" type="slidenum">
              <a:rPr lang="it-IT" altLang="it-IT" smtClean="0"/>
              <a:pPr>
                <a:defRPr/>
              </a:pPr>
              <a:t>2</a:t>
            </a:fld>
            <a:endParaRPr lang="it-IT" altLang="it-IT"/>
          </a:p>
        </p:txBody>
      </p:sp>
    </p:spTree>
    <p:extLst>
      <p:ext uri="{BB962C8B-B14F-4D97-AF65-F5344CB8AC3E}">
        <p14:creationId xmlns:p14="http://schemas.microsoft.com/office/powerpoint/2010/main" val="123696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3337" cy="383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1B9EFA66-12F1-4407-B139-72BA7DC944E5}" type="slidenum">
              <a:rPr lang="it-IT" altLang="it-IT" smtClean="0"/>
              <a:pPr>
                <a:defRPr/>
              </a:pPr>
              <a:t>3</a:t>
            </a:fld>
            <a:endParaRPr lang="it-IT" altLang="it-IT"/>
          </a:p>
        </p:txBody>
      </p:sp>
    </p:spTree>
    <p:extLst>
      <p:ext uri="{BB962C8B-B14F-4D97-AF65-F5344CB8AC3E}">
        <p14:creationId xmlns:p14="http://schemas.microsoft.com/office/powerpoint/2010/main" val="340590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E04EB2F0-412C-4AED-B36A-A9F31D902B5E}"/>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SzPct val="45000"/>
              <a:buFont typeface="Wingdings" panose="05000000000000000000" pitchFamily="2" charset="2"/>
              <a:buNone/>
            </a:pPr>
            <a:fld id="{C2A12723-6F29-4F39-9448-66E7C55CF45E}" type="slidenum">
              <a:rPr lang="it-IT" altLang="it-IT">
                <a:solidFill>
                  <a:srgbClr val="000000"/>
                </a:solidFill>
                <a:latin typeface="Times New Roman" panose="02020603050405020304" pitchFamily="18" charset="0"/>
              </a:rPr>
              <a:pPr>
                <a:buSzPct val="45000"/>
                <a:buFont typeface="Wingdings" panose="05000000000000000000" pitchFamily="2" charset="2"/>
                <a:buNone/>
              </a:pPr>
              <a:t>4</a:t>
            </a:fld>
            <a:endParaRPr lang="it-IT" altLang="it-IT">
              <a:solidFill>
                <a:srgbClr val="000000"/>
              </a:solidFill>
              <a:latin typeface="Times New Roman" panose="02020603050405020304" pitchFamily="18" charset="0"/>
            </a:endParaRPr>
          </a:p>
        </p:txBody>
      </p:sp>
      <p:sp>
        <p:nvSpPr>
          <p:cNvPr id="12291" name="Rectangle 1">
            <a:extLst>
              <a:ext uri="{FF2B5EF4-FFF2-40B4-BE49-F238E27FC236}">
                <a16:creationId xmlns:a16="http://schemas.microsoft.com/office/drawing/2014/main" id="{EDC7DB2A-E16A-409A-828F-1398EB620192}"/>
              </a:ext>
            </a:extLst>
          </p:cNvPr>
          <p:cNvSpPr txBox="1">
            <a:spLocks noGrp="1" noRot="1" noChangeAspect="1" noChangeArrowheads="1" noTextEdit="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a:extLst>
              <a:ext uri="{FF2B5EF4-FFF2-40B4-BE49-F238E27FC236}">
                <a16:creationId xmlns:a16="http://schemas.microsoft.com/office/drawing/2014/main" id="{EDD10662-49E4-41BD-81AF-82FCF6BBCBFB}"/>
              </a:ext>
            </a:extLst>
          </p:cNvPr>
          <p:cNvSpPr txBox="1">
            <a:spLocks noGrp="1" noChangeArrowheads="1"/>
          </p:cNvSpPr>
          <p:nvPr>
            <p:ph type="body" idx="1"/>
          </p:nvPr>
        </p:nvSpPr>
        <p:spPr>
          <a:xfrm>
            <a:off x="709613" y="4860925"/>
            <a:ext cx="5680075" cy="46053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dirty="0">
              <a:latin typeface="Calibri" panose="020F0502020204030204" pitchFamily="34" charset="0"/>
              <a:ea typeface="Microsoft YaHei" panose="020B0503020204020204" pitchFamily="34" charset="-122"/>
            </a:endParaRPr>
          </a:p>
        </p:txBody>
      </p:sp>
      <p:sp>
        <p:nvSpPr>
          <p:cNvPr id="12293" name="Text Box 3">
            <a:extLst>
              <a:ext uri="{FF2B5EF4-FFF2-40B4-BE49-F238E27FC236}">
                <a16:creationId xmlns:a16="http://schemas.microsoft.com/office/drawing/2014/main" id="{BC08FE06-5598-46F0-909A-EEF52C3E07FF}"/>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D89D1229-2B8B-46A4-B1C9-E51AC5743504}" type="slidenum">
              <a:rPr lang="it-IT" altLang="it-IT" sz="1300">
                <a:solidFill>
                  <a:srgbClr val="000000"/>
                </a:solidFill>
                <a:latin typeface="Calibri" panose="020F0502020204030204" pitchFamily="34" charset="0"/>
              </a:rPr>
              <a:pPr algn="r" eaLnBrk="1" hangingPunct="1">
                <a:buClrTx/>
                <a:buFontTx/>
                <a:buNone/>
              </a:pPr>
              <a:t>4</a:t>
            </a:fld>
            <a:endParaRPr lang="it-IT" altLang="it-IT" sz="1300" dirty="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3337" cy="383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1B9EFA66-12F1-4407-B139-72BA7DC944E5}" type="slidenum">
              <a:rPr lang="it-IT" altLang="it-IT" smtClean="0"/>
              <a:pPr>
                <a:defRPr/>
              </a:pPr>
              <a:t>5</a:t>
            </a:fld>
            <a:endParaRPr lang="it-IT" altLang="it-IT"/>
          </a:p>
        </p:txBody>
      </p:sp>
    </p:spTree>
    <p:extLst>
      <p:ext uri="{BB962C8B-B14F-4D97-AF65-F5344CB8AC3E}">
        <p14:creationId xmlns:p14="http://schemas.microsoft.com/office/powerpoint/2010/main" val="276400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3337" cy="383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defRPr/>
            </a:pPr>
            <a:fld id="{1B9EFA66-12F1-4407-B139-72BA7DC944E5}" type="slidenum">
              <a:rPr lang="it-IT" altLang="it-IT" smtClean="0"/>
              <a:pPr>
                <a:defRPr/>
              </a:pPr>
              <a:t>6</a:t>
            </a:fld>
            <a:endParaRPr lang="it-IT" altLang="it-IT"/>
          </a:p>
        </p:txBody>
      </p:sp>
    </p:spTree>
    <p:extLst>
      <p:ext uri="{BB962C8B-B14F-4D97-AF65-F5344CB8AC3E}">
        <p14:creationId xmlns:p14="http://schemas.microsoft.com/office/powerpoint/2010/main" val="301457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2B1AB019-C9E2-4777-A564-D12A8C9CD2A5}"/>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buSzPct val="45000"/>
              <a:buFont typeface="Wingdings" panose="05000000000000000000" pitchFamily="2" charset="2"/>
              <a:buNone/>
            </a:pPr>
            <a:fld id="{41830C4B-66EC-4504-BD57-4B080436FC18}" type="slidenum">
              <a:rPr lang="it-IT" altLang="it-IT">
                <a:solidFill>
                  <a:srgbClr val="000000"/>
                </a:solidFill>
                <a:latin typeface="Times New Roman" panose="02020603050405020304" pitchFamily="18" charset="0"/>
              </a:rPr>
              <a:pPr>
                <a:buSzPct val="45000"/>
                <a:buFont typeface="Wingdings" panose="05000000000000000000" pitchFamily="2" charset="2"/>
                <a:buNone/>
              </a:pPr>
              <a:t>12</a:t>
            </a:fld>
            <a:endParaRPr lang="it-IT" altLang="it-IT">
              <a:solidFill>
                <a:srgbClr val="000000"/>
              </a:solidFill>
              <a:latin typeface="Times New Roman" panose="02020603050405020304" pitchFamily="18" charset="0"/>
            </a:endParaRPr>
          </a:p>
        </p:txBody>
      </p:sp>
      <p:sp>
        <p:nvSpPr>
          <p:cNvPr id="45059" name="Rectangle 1">
            <a:extLst>
              <a:ext uri="{FF2B5EF4-FFF2-40B4-BE49-F238E27FC236}">
                <a16:creationId xmlns:a16="http://schemas.microsoft.com/office/drawing/2014/main" id="{EEF37501-1D21-4A32-B35E-63949F0C1449}"/>
              </a:ext>
            </a:extLst>
          </p:cNvPr>
          <p:cNvSpPr txBox="1">
            <a:spLocks noGrp="1" noRot="1" noChangeAspect="1" noChangeArrowheads="1" noTextEdit="1"/>
          </p:cNvSpPr>
          <p:nvPr>
            <p:ph type="sldImg"/>
          </p:nvPr>
        </p:nvSpPr>
        <p:spPr>
          <a:xfrm>
            <a:off x="992188" y="768350"/>
            <a:ext cx="5114925" cy="38369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a:extLst>
              <a:ext uri="{FF2B5EF4-FFF2-40B4-BE49-F238E27FC236}">
                <a16:creationId xmlns:a16="http://schemas.microsoft.com/office/drawing/2014/main" id="{08C8C11F-6C04-4854-A143-451B08C116B9}"/>
              </a:ext>
            </a:extLst>
          </p:cNvPr>
          <p:cNvSpPr txBox="1">
            <a:spLocks noGrp="1" noChangeArrowheads="1"/>
          </p:cNvSpPr>
          <p:nvPr>
            <p:ph type="body" idx="1"/>
          </p:nvPr>
        </p:nvSpPr>
        <p:spPr>
          <a:xfrm>
            <a:off x="709613" y="4860925"/>
            <a:ext cx="5680075" cy="46053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ltLang="it-IT" dirty="0">
              <a:latin typeface="Calibri" panose="020F0502020204030204" pitchFamily="34" charset="0"/>
              <a:ea typeface="Microsoft YaHei" panose="020B0503020204020204" pitchFamily="34" charset="-122"/>
            </a:endParaRPr>
          </a:p>
        </p:txBody>
      </p:sp>
      <p:sp>
        <p:nvSpPr>
          <p:cNvPr id="45061" name="Text Box 3">
            <a:extLst>
              <a:ext uri="{FF2B5EF4-FFF2-40B4-BE49-F238E27FC236}">
                <a16:creationId xmlns:a16="http://schemas.microsoft.com/office/drawing/2014/main" id="{CAC0EA48-F110-4A86-B632-5C7285913CE6}"/>
              </a:ext>
            </a:extLst>
          </p:cNvPr>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6BD61252-A753-4BF5-A1B6-181A43F80A5B}" type="slidenum">
              <a:rPr lang="it-IT" altLang="it-IT" sz="1300">
                <a:solidFill>
                  <a:srgbClr val="000000"/>
                </a:solidFill>
                <a:latin typeface="Calibri" panose="020F0502020204030204" pitchFamily="34" charset="0"/>
              </a:rPr>
              <a:pPr algn="r" eaLnBrk="1" hangingPunct="1">
                <a:buClrTx/>
                <a:buFontTx/>
                <a:buNone/>
              </a:pPr>
              <a:t>12</a:t>
            </a:fld>
            <a:endParaRPr lang="it-IT" altLang="it-IT" sz="13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2817" y="1122363"/>
            <a:ext cx="6858366" cy="2387600"/>
          </a:xfrm>
        </p:spPr>
        <p:txBody>
          <a:bodyPr/>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2817" y="3602038"/>
            <a:ext cx="68583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30977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177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66801" y="200026"/>
            <a:ext cx="2035093" cy="56753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127" y="200026"/>
            <a:ext cx="5969020" cy="56753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809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580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4154" y="1709739"/>
            <a:ext cx="7886902" cy="2852737"/>
          </a:xfrm>
        </p:spPr>
        <p:txBody>
          <a:bodyPr/>
          <a:lstStyle>
            <a:lvl1pPr>
              <a:defRPr sz="6000"/>
            </a:lvl1pPr>
          </a:lstStyle>
          <a:p>
            <a:r>
              <a:rPr lang="it-IT"/>
              <a:t>Fare clic per modificare lo stile del titolo</a:t>
            </a:r>
          </a:p>
        </p:txBody>
      </p:sp>
      <p:sp>
        <p:nvSpPr>
          <p:cNvPr id="3" name="Segnaposto testo 2"/>
          <p:cNvSpPr>
            <a:spLocks noGrp="1"/>
          </p:cNvSpPr>
          <p:nvPr>
            <p:ph type="body" idx="1"/>
          </p:nvPr>
        </p:nvSpPr>
        <p:spPr>
          <a:xfrm>
            <a:off x="624154" y="4589464"/>
            <a:ext cx="788690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50795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127" y="1600200"/>
            <a:ext cx="4001324" cy="42751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99106" y="1600200"/>
            <a:ext cx="4002789" cy="42751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6886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015" y="365126"/>
            <a:ext cx="7886902" cy="1325563"/>
          </a:xfrm>
        </p:spPr>
        <p:txBody>
          <a:bodyPr/>
          <a:lstStyle/>
          <a:p>
            <a:r>
              <a:rPr lang="it-IT"/>
              <a:t>Fare clic per modificare lo stile del titolo</a:t>
            </a:r>
          </a:p>
        </p:txBody>
      </p:sp>
      <p:sp>
        <p:nvSpPr>
          <p:cNvPr id="3" name="Segnaposto testo 2"/>
          <p:cNvSpPr>
            <a:spLocks noGrp="1"/>
          </p:cNvSpPr>
          <p:nvPr>
            <p:ph type="body" idx="1"/>
          </p:nvPr>
        </p:nvSpPr>
        <p:spPr>
          <a:xfrm>
            <a:off x="630015" y="1681163"/>
            <a:ext cx="38679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015" y="2505075"/>
            <a:ext cx="3867995"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873" y="1681163"/>
            <a:ext cx="38870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873" y="2505075"/>
            <a:ext cx="3887043"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6811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61422180-E825-C422-91F3-DCEDA9C37B3D}"/>
              </a:ext>
            </a:extLst>
          </p:cNvPr>
          <p:cNvSpPr>
            <a:spLocks noGrp="1"/>
          </p:cNvSpPr>
          <p:nvPr>
            <p:ph type="body" sz="quarter" idx="10"/>
          </p:nvPr>
        </p:nvSpPr>
        <p:spPr>
          <a:xfrm>
            <a:off x="251619" y="764703"/>
            <a:ext cx="8640763" cy="4896321"/>
          </a:xfrm>
          <a:ln>
            <a:noFill/>
          </a:ln>
        </p:spPr>
        <p:txBody>
          <a:bodyPr/>
          <a:lstStyle>
            <a:lvl1pPr>
              <a:lnSpc>
                <a:spcPct val="90000"/>
              </a:lnSpc>
              <a:spcBef>
                <a:spcPts val="400"/>
              </a:spcBef>
              <a:defRPr/>
            </a:lvl1pPr>
            <a:lvl2pPr>
              <a:lnSpc>
                <a:spcPct val="90000"/>
              </a:lnSpc>
              <a:spcBef>
                <a:spcPts val="400"/>
              </a:spcBef>
              <a:defRPr sz="1600"/>
            </a:lvl2pPr>
            <a:lvl3pPr>
              <a:lnSpc>
                <a:spcPct val="90000"/>
              </a:lnSpc>
              <a:spcBef>
                <a:spcPts val="400"/>
              </a:spcBef>
              <a:defRPr sz="1400"/>
            </a:lvl3pPr>
            <a:lvl4pPr>
              <a:lnSpc>
                <a:spcPct val="90000"/>
              </a:lnSpc>
              <a:spcBef>
                <a:spcPts val="400"/>
              </a:spcBef>
              <a:defRPr sz="1200"/>
            </a:lvl4pPr>
            <a:lvl5pPr>
              <a:lnSpc>
                <a:spcPct val="90000"/>
              </a:lnSpc>
              <a:spcBef>
                <a:spcPts val="400"/>
              </a:spcBef>
              <a:defRPr sz="10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olo 5">
            <a:extLst>
              <a:ext uri="{FF2B5EF4-FFF2-40B4-BE49-F238E27FC236}">
                <a16:creationId xmlns:a16="http://schemas.microsoft.com/office/drawing/2014/main" id="{EE4637F3-B1CC-E13D-9884-976A9FC58E03}"/>
              </a:ext>
            </a:extLst>
          </p:cNvPr>
          <p:cNvSpPr>
            <a:spLocks noGrp="1"/>
          </p:cNvSpPr>
          <p:nvPr>
            <p:ph type="title"/>
          </p:nvPr>
        </p:nvSpPr>
        <p:spPr>
          <a:xfrm>
            <a:off x="252000" y="116632"/>
            <a:ext cx="8640000" cy="492670"/>
          </a:xfrm>
        </p:spPr>
        <p:txBody>
          <a:bodyPr lIns="0" tIns="0" rIns="0" bIns="0" anchor="t" anchorCtr="0"/>
          <a:lstStyle>
            <a:lvl1pPr algn="ctr" defTabSz="449263" rtl="0" eaLnBrk="0" fontAlgn="base" hangingPunct="0">
              <a:spcBef>
                <a:spcPct val="0"/>
              </a:spcBef>
              <a:spcAft>
                <a:spcPct val="0"/>
              </a:spcAft>
              <a:defRPr lang="it-IT" sz="3200" b="1" kern="1200" dirty="0">
                <a:solidFill>
                  <a:schemeClr val="accent2">
                    <a:lumMod val="75000"/>
                  </a:schemeClr>
                </a:solidFill>
                <a:latin typeface="Calibri" panose="020F0502020204030204" pitchFamily="34" charset="0"/>
                <a:ea typeface="Microsoft YaHei" panose="020B0503020204020204" pitchFamily="34" charset="-122"/>
                <a:cs typeface="+mn-cs"/>
              </a:defRPr>
            </a:lvl1pPr>
          </a:lstStyle>
          <a:p>
            <a:r>
              <a:rPr lang="it-IT" dirty="0"/>
              <a:t>Fare clic per modificare lo stile del titolo dello schema</a:t>
            </a:r>
          </a:p>
        </p:txBody>
      </p:sp>
      <p:sp>
        <p:nvSpPr>
          <p:cNvPr id="8" name="Segnaposto numero diapositiva 29">
            <a:extLst>
              <a:ext uri="{FF2B5EF4-FFF2-40B4-BE49-F238E27FC236}">
                <a16:creationId xmlns:a16="http://schemas.microsoft.com/office/drawing/2014/main" id="{9A37AC22-4CA1-E02F-9062-9C108986938D}"/>
              </a:ext>
            </a:extLst>
          </p:cNvPr>
          <p:cNvSpPr>
            <a:spLocks noGrp="1"/>
          </p:cNvSpPr>
          <p:nvPr>
            <p:ph type="sldNum" sz="quarter" idx="4"/>
          </p:nvPr>
        </p:nvSpPr>
        <p:spPr>
          <a:xfrm>
            <a:off x="8910997" y="6639103"/>
            <a:ext cx="233003" cy="211203"/>
          </a:xfrm>
          <a:prstGeom prst="rect">
            <a:avLst/>
          </a:prstGeom>
        </p:spPr>
        <p:txBody>
          <a:bodyPr vert="horz" wrap="none" lIns="36000" tIns="36000" rIns="36000" bIns="36000" rtlCol="0" anchor="ctr">
            <a:spAutoFit/>
          </a:bodyPr>
          <a:lstStyle>
            <a:lvl1pPr algn="r">
              <a:defRPr sz="900" b="1">
                <a:solidFill>
                  <a:schemeClr val="tx1"/>
                </a:solidFill>
              </a:defRPr>
            </a:lvl1pPr>
          </a:lstStyle>
          <a:p>
            <a:fld id="{B0D999D0-0BD2-4725-9CFB-E68A0E40DD1A}" type="slidenum">
              <a:rPr lang="it-IT" smtClean="0"/>
              <a:pPr/>
              <a:t>‹N›</a:t>
            </a:fld>
            <a:endParaRPr lang="it-IT"/>
          </a:p>
        </p:txBody>
      </p:sp>
    </p:spTree>
    <p:extLst>
      <p:ext uri="{BB962C8B-B14F-4D97-AF65-F5344CB8AC3E}">
        <p14:creationId xmlns:p14="http://schemas.microsoft.com/office/powerpoint/2010/main" val="318640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78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014" y="457200"/>
            <a:ext cx="2949347" cy="1600200"/>
          </a:xfrm>
        </p:spPr>
        <p:txBody>
          <a:bodyPr/>
          <a:lstStyle>
            <a:lvl1pPr>
              <a:defRPr sz="3200"/>
            </a:lvl1pPr>
          </a:lstStyle>
          <a:p>
            <a:r>
              <a:rPr lang="it-IT"/>
              <a:t>Fare clic per modificare lo stile del titolo</a:t>
            </a:r>
          </a:p>
        </p:txBody>
      </p:sp>
      <p:sp>
        <p:nvSpPr>
          <p:cNvPr id="3" name="Segnaposto contenuto 2"/>
          <p:cNvSpPr>
            <a:spLocks noGrp="1"/>
          </p:cNvSpPr>
          <p:nvPr>
            <p:ph idx="1"/>
          </p:nvPr>
        </p:nvSpPr>
        <p:spPr>
          <a:xfrm>
            <a:off x="3887043" y="987426"/>
            <a:ext cx="462987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014" y="2057400"/>
            <a:ext cx="29493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81403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014" y="457200"/>
            <a:ext cx="2949347" cy="1600200"/>
          </a:xfrm>
        </p:spPr>
        <p:txBody>
          <a:bodyPr/>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043" y="987426"/>
            <a:ext cx="462987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014" y="2057400"/>
            <a:ext cx="29493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18026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82" name="Rectangle 9">
            <a:extLst>
              <a:ext uri="{FF2B5EF4-FFF2-40B4-BE49-F238E27FC236}">
                <a16:creationId xmlns:a16="http://schemas.microsoft.com/office/drawing/2014/main" id="{2D2E80B3-B198-4257-97D0-4B05972E3D1B}"/>
              </a:ext>
            </a:extLst>
          </p:cNvPr>
          <p:cNvSpPr>
            <a:spLocks noGrp="1" noChangeArrowheads="1"/>
          </p:cNvSpPr>
          <p:nvPr>
            <p:ph type="body" idx="1"/>
          </p:nvPr>
        </p:nvSpPr>
        <p:spPr bwMode="auto">
          <a:xfrm>
            <a:off x="457127" y="1600200"/>
            <a:ext cx="8144768" cy="427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dirty="0"/>
              <a:t>Fate </a:t>
            </a:r>
            <a:r>
              <a:rPr lang="en-GB" altLang="it-IT" dirty="0" err="1"/>
              <a:t>clic</a:t>
            </a:r>
            <a:r>
              <a:rPr lang="en-GB" altLang="it-IT" dirty="0"/>
              <a:t> per </a:t>
            </a:r>
            <a:r>
              <a:rPr lang="en-GB" altLang="it-IT" dirty="0" err="1"/>
              <a:t>modificare</a:t>
            </a:r>
            <a:r>
              <a:rPr lang="en-GB" altLang="it-IT" dirty="0"/>
              <a:t> il </a:t>
            </a:r>
            <a:r>
              <a:rPr lang="en-GB" altLang="it-IT" dirty="0" err="1"/>
              <a:t>formato</a:t>
            </a:r>
            <a:r>
              <a:rPr lang="en-GB" altLang="it-IT" dirty="0"/>
              <a:t> del </a:t>
            </a:r>
            <a:r>
              <a:rPr lang="en-GB" altLang="it-IT" dirty="0" err="1"/>
              <a:t>testo</a:t>
            </a:r>
            <a:r>
              <a:rPr lang="en-GB" altLang="it-IT" dirty="0"/>
              <a:t> della </a:t>
            </a:r>
            <a:r>
              <a:rPr lang="en-GB" altLang="it-IT" dirty="0" err="1"/>
              <a:t>struttura</a:t>
            </a:r>
            <a:endParaRPr lang="en-GB" altLang="it-IT" dirty="0"/>
          </a:p>
          <a:p>
            <a:pPr lvl="1"/>
            <a:r>
              <a:rPr lang="en-GB" altLang="it-IT" dirty="0"/>
              <a:t>Secondo </a:t>
            </a:r>
            <a:r>
              <a:rPr lang="en-GB" altLang="it-IT" dirty="0" err="1"/>
              <a:t>livello</a:t>
            </a:r>
            <a:r>
              <a:rPr lang="en-GB" altLang="it-IT" dirty="0"/>
              <a:t> </a:t>
            </a:r>
            <a:r>
              <a:rPr lang="en-GB" altLang="it-IT" dirty="0" err="1"/>
              <a:t>struttura</a:t>
            </a:r>
            <a:endParaRPr lang="en-GB" altLang="it-IT" dirty="0"/>
          </a:p>
          <a:p>
            <a:pPr lvl="2"/>
            <a:r>
              <a:rPr lang="en-GB" altLang="it-IT" dirty="0" err="1"/>
              <a:t>Terzo</a:t>
            </a:r>
            <a:r>
              <a:rPr lang="en-GB" altLang="it-IT" dirty="0"/>
              <a:t> </a:t>
            </a:r>
            <a:r>
              <a:rPr lang="en-GB" altLang="it-IT" dirty="0" err="1"/>
              <a:t>livello</a:t>
            </a:r>
            <a:r>
              <a:rPr lang="en-GB" altLang="it-IT" dirty="0"/>
              <a:t> </a:t>
            </a:r>
            <a:r>
              <a:rPr lang="en-GB" altLang="it-IT" dirty="0" err="1"/>
              <a:t>struttura</a:t>
            </a:r>
            <a:endParaRPr lang="en-GB" altLang="it-IT" dirty="0"/>
          </a:p>
          <a:p>
            <a:pPr lvl="3"/>
            <a:r>
              <a:rPr lang="en-GB" altLang="it-IT" dirty="0"/>
              <a:t>Quarto </a:t>
            </a:r>
            <a:r>
              <a:rPr lang="en-GB" altLang="it-IT" dirty="0" err="1"/>
              <a:t>livello</a:t>
            </a:r>
            <a:r>
              <a:rPr lang="en-GB" altLang="it-IT" dirty="0"/>
              <a:t> </a:t>
            </a:r>
            <a:r>
              <a:rPr lang="en-GB" altLang="it-IT" dirty="0" err="1"/>
              <a:t>struttura</a:t>
            </a:r>
            <a:endParaRPr lang="en-GB" altLang="it-IT" dirty="0"/>
          </a:p>
          <a:p>
            <a:pPr lvl="4"/>
            <a:r>
              <a:rPr lang="en-GB" altLang="it-IT" dirty="0"/>
              <a:t>Quinto </a:t>
            </a:r>
            <a:r>
              <a:rPr lang="en-GB" altLang="it-IT" dirty="0" err="1"/>
              <a:t>livello</a:t>
            </a:r>
            <a:r>
              <a:rPr lang="en-GB" altLang="it-IT" dirty="0"/>
              <a:t> </a:t>
            </a:r>
            <a:r>
              <a:rPr lang="en-GB" altLang="it-IT" dirty="0" err="1"/>
              <a:t>struttura</a:t>
            </a:r>
            <a:endParaRPr lang="en-GB" altLang="it-IT" dirty="0"/>
          </a:p>
          <a:p>
            <a:pPr lvl="4"/>
            <a:r>
              <a:rPr lang="en-GB" altLang="it-IT" dirty="0"/>
              <a:t>Sesto </a:t>
            </a:r>
            <a:r>
              <a:rPr lang="en-GB" altLang="it-IT" dirty="0" err="1"/>
              <a:t>livello</a:t>
            </a:r>
            <a:r>
              <a:rPr lang="en-GB" altLang="it-IT" dirty="0"/>
              <a:t> </a:t>
            </a:r>
            <a:r>
              <a:rPr lang="en-GB" altLang="it-IT" dirty="0" err="1"/>
              <a:t>struttura</a:t>
            </a:r>
            <a:endParaRPr lang="en-GB" altLang="it-IT" dirty="0"/>
          </a:p>
          <a:p>
            <a:pPr lvl="4"/>
            <a:r>
              <a:rPr lang="en-GB" altLang="it-IT" dirty="0" err="1"/>
              <a:t>Settimo</a:t>
            </a:r>
            <a:r>
              <a:rPr lang="en-GB" altLang="it-IT" dirty="0"/>
              <a:t> </a:t>
            </a:r>
            <a:r>
              <a:rPr lang="en-GB" altLang="it-IT" dirty="0" err="1"/>
              <a:t>livello</a:t>
            </a:r>
            <a:r>
              <a:rPr lang="en-GB" altLang="it-IT" dirty="0"/>
              <a:t> </a:t>
            </a:r>
            <a:r>
              <a:rPr lang="en-GB" altLang="it-IT" dirty="0" err="1"/>
              <a:t>struttura</a:t>
            </a:r>
            <a:endParaRPr lang="en-GB" altLang="it-IT" dirty="0"/>
          </a:p>
          <a:p>
            <a:pPr lvl="4"/>
            <a:r>
              <a:rPr lang="en-GB" altLang="it-IT" dirty="0" err="1"/>
              <a:t>Ottavo</a:t>
            </a:r>
            <a:r>
              <a:rPr lang="en-GB" altLang="it-IT" dirty="0"/>
              <a:t> </a:t>
            </a:r>
            <a:r>
              <a:rPr lang="en-GB" altLang="it-IT" dirty="0" err="1"/>
              <a:t>livello</a:t>
            </a:r>
            <a:r>
              <a:rPr lang="en-GB" altLang="it-IT" dirty="0"/>
              <a:t> </a:t>
            </a:r>
            <a:r>
              <a:rPr lang="en-GB" altLang="it-IT" dirty="0" err="1"/>
              <a:t>struttura</a:t>
            </a:r>
            <a:endParaRPr lang="en-GB" altLang="it-IT" dirty="0"/>
          </a:p>
          <a:p>
            <a:pPr lvl="4"/>
            <a:r>
              <a:rPr lang="en-GB" altLang="it-IT" dirty="0" err="1"/>
              <a:t>Nono</a:t>
            </a:r>
            <a:r>
              <a:rPr lang="en-GB" altLang="it-IT" dirty="0"/>
              <a:t> </a:t>
            </a:r>
            <a:r>
              <a:rPr lang="en-GB" altLang="it-IT" dirty="0" err="1"/>
              <a:t>livello</a:t>
            </a:r>
            <a:r>
              <a:rPr lang="en-GB" altLang="it-IT" dirty="0"/>
              <a:t> </a:t>
            </a:r>
            <a:r>
              <a:rPr lang="en-GB" altLang="it-IT" dirty="0" err="1"/>
              <a:t>struttura</a:t>
            </a:r>
            <a:endParaRPr lang="en-GB" altLang="it-IT" dirty="0"/>
          </a:p>
        </p:txBody>
      </p:sp>
      <p:sp>
        <p:nvSpPr>
          <p:cNvPr id="3083" name="Rectangle 10">
            <a:extLst>
              <a:ext uri="{FF2B5EF4-FFF2-40B4-BE49-F238E27FC236}">
                <a16:creationId xmlns:a16="http://schemas.microsoft.com/office/drawing/2014/main" id="{BA8428C9-0DD9-4A9A-8BA7-8DE751410474}"/>
              </a:ext>
            </a:extLst>
          </p:cNvPr>
          <p:cNvSpPr>
            <a:spLocks noGrp="1" noChangeArrowheads="1"/>
          </p:cNvSpPr>
          <p:nvPr>
            <p:ph type="title"/>
          </p:nvPr>
        </p:nvSpPr>
        <p:spPr bwMode="auto">
          <a:xfrm>
            <a:off x="571408" y="200026"/>
            <a:ext cx="8030486"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it-IT"/>
              <a:t>Fate clic per modificare il formato del testo del titolo</a:t>
            </a:r>
          </a:p>
        </p:txBody>
      </p:sp>
      <p:pic>
        <p:nvPicPr>
          <p:cNvPr id="21" name="Picture 2">
            <a:extLst>
              <a:ext uri="{FF2B5EF4-FFF2-40B4-BE49-F238E27FC236}">
                <a16:creationId xmlns:a16="http://schemas.microsoft.com/office/drawing/2014/main" id="{6F62F524-77D3-9303-5D7E-733ACC994E5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743" y="6087606"/>
            <a:ext cx="2088000" cy="33024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
            <a:extLst>
              <a:ext uri="{FF2B5EF4-FFF2-40B4-BE49-F238E27FC236}">
                <a16:creationId xmlns:a16="http://schemas.microsoft.com/office/drawing/2014/main" id="{72883995-B492-4CA9-B897-BA641EE3DFE6}"/>
              </a:ext>
            </a:extLst>
          </p:cNvPr>
          <p:cNvSpPr>
            <a:spLocks noChangeArrowheads="1"/>
          </p:cNvSpPr>
          <p:nvPr userDrawn="1"/>
        </p:nvSpPr>
        <p:spPr bwMode="auto">
          <a:xfrm>
            <a:off x="1465" y="6621974"/>
            <a:ext cx="9142535" cy="36000"/>
          </a:xfrm>
          <a:prstGeom prst="rect">
            <a:avLst/>
          </a:prstGeom>
          <a:solidFill>
            <a:srgbClr val="D02D3E"/>
          </a:solidFill>
          <a:ln>
            <a:noFill/>
          </a:ln>
          <a:effectLst/>
        </p:spPr>
        <p:txBody>
          <a:bodyPr wrap="none" anchor="ct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pic>
        <p:nvPicPr>
          <p:cNvPr id="25" name="Immagine 24" descr="Immagine che contiene disegnando&#10;&#10;Descrizione generata automaticamente">
            <a:extLst>
              <a:ext uri="{FF2B5EF4-FFF2-40B4-BE49-F238E27FC236}">
                <a16:creationId xmlns:a16="http://schemas.microsoft.com/office/drawing/2014/main" id="{8405A562-D4E8-481E-86F6-948F0FFB84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7486" y="5930432"/>
            <a:ext cx="1080000" cy="644596"/>
          </a:xfrm>
          <a:prstGeom prst="rect">
            <a:avLst/>
          </a:prstGeom>
        </p:spPr>
      </p:pic>
      <p:pic>
        <p:nvPicPr>
          <p:cNvPr id="26" name="Immagine 25" descr="Immagine che contiene cibo, disegnando, segnale&#10;&#10;Descrizione generata automaticamente">
            <a:extLst>
              <a:ext uri="{FF2B5EF4-FFF2-40B4-BE49-F238E27FC236}">
                <a16:creationId xmlns:a16="http://schemas.microsoft.com/office/drawing/2014/main" id="{15C4143E-3C15-477C-BC75-327878ABA42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1" b="5728"/>
          <a:stretch/>
        </p:blipFill>
        <p:spPr>
          <a:xfrm>
            <a:off x="4082230" y="5895088"/>
            <a:ext cx="1009217" cy="715285"/>
          </a:xfrm>
          <a:prstGeom prst="rect">
            <a:avLst/>
          </a:prstGeom>
        </p:spPr>
      </p:pic>
      <p:pic>
        <p:nvPicPr>
          <p:cNvPr id="27" name="Immagine 26">
            <a:extLst>
              <a:ext uri="{FF2B5EF4-FFF2-40B4-BE49-F238E27FC236}">
                <a16:creationId xmlns:a16="http://schemas.microsoft.com/office/drawing/2014/main" id="{2763A9F8-56FF-670F-B890-D6BE08818088}"/>
              </a:ext>
            </a:extLst>
          </p:cNvPr>
          <p:cNvPicPr>
            <a:picLocks noChangeAspect="1"/>
          </p:cNvPicPr>
          <p:nvPr userDrawn="1"/>
        </p:nvPicPr>
        <p:blipFill rotWithShape="1">
          <a:blip r:embed="rId16"/>
          <a:srcRect l="5552" r="4992"/>
          <a:stretch/>
        </p:blipFill>
        <p:spPr>
          <a:xfrm>
            <a:off x="5396191" y="5924255"/>
            <a:ext cx="2141558" cy="656951"/>
          </a:xfrm>
          <a:prstGeom prst="rect">
            <a:avLst/>
          </a:prstGeom>
        </p:spPr>
      </p:pic>
      <p:pic>
        <p:nvPicPr>
          <p:cNvPr id="28" name="Picture 2">
            <a:extLst>
              <a:ext uri="{FF2B5EF4-FFF2-40B4-BE49-F238E27FC236}">
                <a16:creationId xmlns:a16="http://schemas.microsoft.com/office/drawing/2014/main" id="{F5601135-967D-B1F5-D4E9-2A0DFD634B05}"/>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2492" y="5975947"/>
            <a:ext cx="996764" cy="55356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
            <a:extLst>
              <a:ext uri="{FF2B5EF4-FFF2-40B4-BE49-F238E27FC236}">
                <a16:creationId xmlns:a16="http://schemas.microsoft.com/office/drawing/2014/main" id="{A6B48BC3-4F3B-5307-E4E5-63257277811D}"/>
              </a:ext>
            </a:extLst>
          </p:cNvPr>
          <p:cNvSpPr>
            <a:spLocks noChangeArrowheads="1"/>
          </p:cNvSpPr>
          <p:nvPr userDrawn="1"/>
        </p:nvSpPr>
        <p:spPr bwMode="auto">
          <a:xfrm>
            <a:off x="2198" y="5811348"/>
            <a:ext cx="9142535" cy="36000"/>
          </a:xfrm>
          <a:prstGeom prst="rect">
            <a:avLst/>
          </a:prstGeom>
          <a:solidFill>
            <a:srgbClr val="D02D3E"/>
          </a:solidFill>
          <a:ln>
            <a:noFill/>
          </a:ln>
          <a:effectLst/>
        </p:spPr>
        <p:txBody>
          <a:bodyPr wrap="none" anchor="ct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sp>
        <p:nvSpPr>
          <p:cNvPr id="30" name="Segnaposto numero diapositiva 29">
            <a:extLst>
              <a:ext uri="{FF2B5EF4-FFF2-40B4-BE49-F238E27FC236}">
                <a16:creationId xmlns:a16="http://schemas.microsoft.com/office/drawing/2014/main" id="{56928024-37C2-406D-12B7-AA380A695EED}"/>
              </a:ext>
            </a:extLst>
          </p:cNvPr>
          <p:cNvSpPr>
            <a:spLocks noGrp="1"/>
          </p:cNvSpPr>
          <p:nvPr>
            <p:ph type="sldNum" sz="quarter" idx="4"/>
          </p:nvPr>
        </p:nvSpPr>
        <p:spPr>
          <a:xfrm>
            <a:off x="8891761" y="6631409"/>
            <a:ext cx="252239" cy="226591"/>
          </a:xfrm>
          <a:prstGeom prst="rect">
            <a:avLst/>
          </a:prstGeom>
        </p:spPr>
        <p:txBody>
          <a:bodyPr vert="horz" wrap="none" lIns="36000" tIns="36000" rIns="36000" bIns="36000" rtlCol="0" anchor="ctr">
            <a:spAutoFit/>
          </a:bodyPr>
          <a:lstStyle>
            <a:lvl1pPr algn="r">
              <a:defRPr sz="1000" b="1">
                <a:solidFill>
                  <a:schemeClr val="tx1"/>
                </a:solidFill>
                <a:latin typeface="Calibri" panose="020F0502020204030204" pitchFamily="34" charset="0"/>
              </a:defRPr>
            </a:lvl1pPr>
          </a:lstStyle>
          <a:p>
            <a:fld id="{B0D999D0-0BD2-4725-9CFB-E68A0E40DD1A}" type="slidenum">
              <a:rPr lang="it-IT" smtClean="0"/>
              <a:pPr/>
              <a:t>‹N›</a:t>
            </a:fld>
            <a:endParaRPr lang="it-IT" dirty="0"/>
          </a:p>
        </p:txBody>
      </p:sp>
    </p:spTree>
    <p:extLst>
      <p:ext uri="{BB962C8B-B14F-4D97-AF65-F5344CB8AC3E}">
        <p14:creationId xmlns:p14="http://schemas.microsoft.com/office/powerpoint/2010/main" val="31073854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toscana.federmanager.it/giotto-giovani-talenti-toscani/"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giotto@confindustriafirenze.it" TargetMode="External"/><Relationship Id="rId7" Type="http://schemas.openxmlformats.org/officeDocument/2006/relationships/hyperlink" Target="https://docs.google.com/forms/d/1wtsP5GqWeNQ198XAjtz02Lgt1oYxAt9dTUwuZge_K9E/viewform?edit_requested=tru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mailto:giotto@confcommerciofiar.it" TargetMode="External"/><Relationship Id="rId5" Type="http://schemas.openxmlformats.org/officeDocument/2006/relationships/hyperlink" Target="mailto:giotto@manageritalia.it" TargetMode="External"/><Relationship Id="rId4" Type="http://schemas.openxmlformats.org/officeDocument/2006/relationships/hyperlink" Target="mailto:giotto@dirigentitoscana.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77D4EBE-5876-4897-B65D-1C307096B799}"/>
              </a:ext>
            </a:extLst>
          </p:cNvPr>
          <p:cNvSpPr>
            <a:spLocks noChangeArrowheads="1"/>
          </p:cNvSpPr>
          <p:nvPr/>
        </p:nvSpPr>
        <p:spPr bwMode="auto">
          <a:xfrm>
            <a:off x="126393" y="3378867"/>
            <a:ext cx="8891215"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it-IT" altLang="it-IT" sz="2800" b="1" dirty="0">
                <a:effectLst>
                  <a:outerShdw blurRad="38100" dist="38100" dir="2700000" algn="tl">
                    <a:srgbClr val="C0C0C0"/>
                  </a:outerShdw>
                </a:effectLst>
                <a:latin typeface="+mj-lt"/>
              </a:rPr>
              <a:t>Un Progetto che, al 15° anno di vita, fa incontrare le Aziende della Toscana con brillanti neolaureati </a:t>
            </a:r>
          </a:p>
        </p:txBody>
      </p:sp>
      <p:sp>
        <p:nvSpPr>
          <p:cNvPr id="5" name="Rettangolo 4">
            <a:extLst>
              <a:ext uri="{FF2B5EF4-FFF2-40B4-BE49-F238E27FC236}">
                <a16:creationId xmlns:a16="http://schemas.microsoft.com/office/drawing/2014/main" id="{2DB509B1-F7B5-4118-8B95-672D194E479C}"/>
              </a:ext>
            </a:extLst>
          </p:cNvPr>
          <p:cNvSpPr/>
          <p:nvPr/>
        </p:nvSpPr>
        <p:spPr>
          <a:xfrm>
            <a:off x="1633003" y="4797152"/>
            <a:ext cx="6385531" cy="923330"/>
          </a:xfrm>
          <a:prstGeom prst="rect">
            <a:avLst/>
          </a:prstGeom>
          <a:noFill/>
        </p:spPr>
        <p:txBody>
          <a:bodyPr wrap="none" lIns="91440" tIns="45720" rIns="91440" bIns="45720">
            <a:spAutoFit/>
            <a:scene3d>
              <a:camera prst="orthographicFront"/>
              <a:lightRig rig="threePt" dir="t"/>
            </a:scene3d>
            <a:sp3d>
              <a:bevelT w="19050"/>
            </a:sp3d>
          </a:bodyPr>
          <a:lstStyle/>
          <a:p>
            <a:pPr algn="ctr"/>
            <a:r>
              <a:rPr lang="it-IT" sz="5400" b="1" dirty="0">
                <a:ln w="12700">
                  <a:solidFill>
                    <a:schemeClr val="accent2"/>
                  </a:solidFill>
                  <a:prstDash val="solid"/>
                </a:ln>
                <a:pattFill prst="ltUpDiag">
                  <a:fgClr>
                    <a:srgbClr val="FFFF00"/>
                  </a:fgClr>
                  <a:bgClr>
                    <a:srgbClr val="FFC000"/>
                  </a:bgClr>
                </a:pattFill>
                <a:effectLst>
                  <a:outerShdw dist="38100" dir="2640000" algn="bl" rotWithShape="0">
                    <a:srgbClr val="FF0000"/>
                  </a:outerShdw>
                </a:effectLst>
                <a:latin typeface="+mj-lt"/>
              </a:rPr>
              <a:t>Dedicato alle Aziende</a:t>
            </a:r>
          </a:p>
        </p:txBody>
      </p:sp>
      <p:pic>
        <p:nvPicPr>
          <p:cNvPr id="7" name="Immagine 6" descr="Immagine che contiene disegnando&#10;&#10;Descrizione generata automaticamente">
            <a:extLst>
              <a:ext uri="{FF2B5EF4-FFF2-40B4-BE49-F238E27FC236}">
                <a16:creationId xmlns:a16="http://schemas.microsoft.com/office/drawing/2014/main" id="{494A7C2A-C6E3-4757-9FF9-8CB362D59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861864"/>
            <a:ext cx="3816424" cy="24858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100000">
                                          <p:val>
                                            <p:strVal val="#ppt_x"/>
                                          </p:val>
                                        </p:tav>
                                        <p:tav>
                                          <p:val>
                                            <p:strVal val="#ppt_x"/>
                                          </p:val>
                                        </p:tav>
                                      </p:tavLst>
                                    </p:anim>
                                    <p:anim calcmode="lin" valueType="num">
                                      <p:cBhvr>
                                        <p:cTn id="8" dur="500" fill="hold"/>
                                        <p:tgtEl>
                                          <p:spTgt spid="717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C7FAF8B-D4F6-FDAD-6582-78B3865531AA}"/>
              </a:ext>
            </a:extLst>
          </p:cNvPr>
          <p:cNvSpPr>
            <a:spLocks noGrp="1"/>
          </p:cNvSpPr>
          <p:nvPr>
            <p:ph type="body" sz="quarter" idx="10"/>
          </p:nvPr>
        </p:nvSpPr>
        <p:spPr/>
        <p:txBody>
          <a:bodyPr/>
          <a:lstStyle/>
          <a:p>
            <a:pPr marL="342900" indent="-342900">
              <a:spcBef>
                <a:spcPts val="400"/>
              </a:spcBef>
              <a:buFont typeface="+mj-lt"/>
              <a:buAutoNum type="arabicPeriod" startAt="14"/>
            </a:pPr>
            <a:r>
              <a:rPr lang="it-IT" sz="1800" b="1" dirty="0">
                <a:solidFill>
                  <a:schemeClr val="tx1"/>
                </a:solidFill>
              </a:rPr>
              <a:t>D. </a:t>
            </a:r>
            <a:r>
              <a:rPr lang="it-IT" sz="1800" dirty="0">
                <a:solidFill>
                  <a:schemeClr val="tx1"/>
                </a:solidFill>
              </a:rPr>
              <a:t>– i neolaureati, sono obbligati ad accettare l’opportunità offerta da un’azienda?</a:t>
            </a:r>
            <a:br>
              <a:rPr lang="it-IT" sz="1800" dirty="0">
                <a:solidFill>
                  <a:schemeClr val="tx1"/>
                </a:solidFill>
              </a:rPr>
            </a:br>
            <a:r>
              <a:rPr lang="it-IT" sz="1800" b="1" dirty="0">
                <a:solidFill>
                  <a:schemeClr val="tx1"/>
                </a:solidFill>
              </a:rPr>
              <a:t>R</a:t>
            </a:r>
            <a:r>
              <a:rPr lang="it-IT" sz="1800" dirty="0">
                <a:solidFill>
                  <a:schemeClr val="tx1"/>
                </a:solidFill>
              </a:rPr>
              <a:t>. – non esiste alcun vincolo. Bisogna tener presente, che le aziende che partecipano al progetto Giotto, possono trovarsi in concorrenza fra di loro per assicurarsi i profili migliori. Per questo motivo è importante che l’azienda sia in grado di attrarre tempestivamente i giovani più meritevoli.</a:t>
            </a:r>
          </a:p>
          <a:p>
            <a:pPr>
              <a:spcBef>
                <a:spcPts val="400"/>
              </a:spcBef>
              <a:buFont typeface="+mj-lt"/>
              <a:buAutoNum type="arabicPeriod" startAt="14"/>
            </a:pPr>
            <a:r>
              <a:rPr lang="it-IT" b="1" dirty="0">
                <a:solidFill>
                  <a:schemeClr val="tx1"/>
                </a:solidFill>
              </a:rPr>
              <a:t>D </a:t>
            </a:r>
            <a:r>
              <a:rPr lang="it-IT" dirty="0">
                <a:solidFill>
                  <a:schemeClr val="tx1"/>
                </a:solidFill>
              </a:rPr>
              <a:t>–</a:t>
            </a:r>
            <a:r>
              <a:rPr lang="it-IT" b="1" dirty="0">
                <a:solidFill>
                  <a:schemeClr val="tx1"/>
                </a:solidFill>
              </a:rPr>
              <a:t> c</a:t>
            </a:r>
            <a:r>
              <a:rPr lang="it-IT" dirty="0">
                <a:solidFill>
                  <a:schemeClr val="tx1"/>
                </a:solidFill>
              </a:rPr>
              <a:t>ome fa un’azienda interessata ad iscriversi al progetto Giotto?</a:t>
            </a:r>
            <a:br>
              <a:rPr lang="it-IT" dirty="0">
                <a:solidFill>
                  <a:schemeClr val="tx1"/>
                </a:solidFill>
              </a:rPr>
            </a:br>
            <a:r>
              <a:rPr lang="it-IT" b="1" dirty="0">
                <a:solidFill>
                  <a:schemeClr val="tx1"/>
                </a:solidFill>
              </a:rPr>
              <a:t>R</a:t>
            </a:r>
            <a:r>
              <a:rPr lang="it-IT" dirty="0">
                <a:solidFill>
                  <a:schemeClr val="tx1"/>
                </a:solidFill>
              </a:rPr>
              <a:t> – deve compilare il modulo «Form per le Aziende» reperibile all’indirizzo sotto riportato entro la scadenza riportata nel sito </a:t>
            </a:r>
            <a:r>
              <a:rPr lang="it-IT" dirty="0">
                <a:solidFill>
                  <a:schemeClr val="tx1"/>
                </a:solidFill>
                <a:hlinkClick r:id="rId2"/>
              </a:rPr>
              <a:t>http://www.toscana.federmanager.it/giotto-giovani-talenti-toscani/</a:t>
            </a:r>
          </a:p>
          <a:p>
            <a:pPr>
              <a:spcBef>
                <a:spcPts val="400"/>
              </a:spcBef>
              <a:buFont typeface="+mj-lt"/>
              <a:buAutoNum type="arabicPeriod" startAt="14"/>
            </a:pPr>
            <a:r>
              <a:rPr lang="it-IT" b="1" dirty="0">
                <a:solidFill>
                  <a:schemeClr val="tx1"/>
                </a:solidFill>
              </a:rPr>
              <a:t>D</a:t>
            </a:r>
            <a:r>
              <a:rPr lang="it-IT" dirty="0">
                <a:solidFill>
                  <a:schemeClr val="tx1"/>
                </a:solidFill>
              </a:rPr>
              <a:t> – se l’Azienda decide di fare una presentazione ai neolaureati impegnati nel corso sulle competenze trasversali, quale sarà il formato di questa presentazione?</a:t>
            </a:r>
            <a:br>
              <a:rPr lang="it-IT" dirty="0">
                <a:solidFill>
                  <a:schemeClr val="tx1"/>
                </a:solidFill>
              </a:rPr>
            </a:br>
            <a:r>
              <a:rPr lang="it-IT" b="1" dirty="0">
                <a:solidFill>
                  <a:schemeClr val="tx1"/>
                </a:solidFill>
              </a:rPr>
              <a:t>R</a:t>
            </a:r>
            <a:r>
              <a:rPr lang="it-IT" dirty="0">
                <a:solidFill>
                  <a:schemeClr val="tx1"/>
                </a:solidFill>
              </a:rPr>
              <a:t> – l’Azienda incaricherà un suo rappresentante, che avrà a disposizione un breve slot in un pomeriggio nella settimana del corso per presentare l’azienda. Egli potrà utilizzare una presentazione con diapositive (MS PowerPoint) o farla in modo discorsivo.</a:t>
            </a:r>
          </a:p>
          <a:p>
            <a:pPr>
              <a:spcBef>
                <a:spcPts val="400"/>
              </a:spcBef>
              <a:buFont typeface="+mj-lt"/>
              <a:buAutoNum type="arabicPeriod" startAt="14"/>
            </a:pPr>
            <a:r>
              <a:rPr lang="it-IT" b="1" dirty="0">
                <a:solidFill>
                  <a:schemeClr val="tx1"/>
                </a:solidFill>
              </a:rPr>
              <a:t>D</a:t>
            </a:r>
            <a:r>
              <a:rPr lang="it-IT" dirty="0">
                <a:solidFill>
                  <a:schemeClr val="tx1"/>
                </a:solidFill>
              </a:rPr>
              <a:t> – è possibile per l’Azienda scegliere lo spazio (slot) per fare la presentazione ai neolaureati?</a:t>
            </a:r>
            <a:br>
              <a:rPr lang="it-IT" dirty="0">
                <a:solidFill>
                  <a:schemeClr val="tx1"/>
                </a:solidFill>
              </a:rPr>
            </a:br>
            <a:r>
              <a:rPr lang="it-IT" b="1" dirty="0">
                <a:solidFill>
                  <a:schemeClr val="tx1"/>
                </a:solidFill>
              </a:rPr>
              <a:t>R</a:t>
            </a:r>
            <a:r>
              <a:rPr lang="it-IT" dirty="0">
                <a:solidFill>
                  <a:schemeClr val="tx1"/>
                </a:solidFill>
              </a:rPr>
              <a:t> – Questo spazio viene assegnato dall’organizzazione di Giotto, tenendo in considerazione le disponibilità dell’azienda compatibilmente con le altre esigenze del corso.</a:t>
            </a:r>
          </a:p>
        </p:txBody>
      </p:sp>
      <p:sp>
        <p:nvSpPr>
          <p:cNvPr id="3" name="Titolo 2">
            <a:extLst>
              <a:ext uri="{FF2B5EF4-FFF2-40B4-BE49-F238E27FC236}">
                <a16:creationId xmlns:a16="http://schemas.microsoft.com/office/drawing/2014/main" id="{3B3E6961-45CB-0CCC-CBEB-A94E4EB39B81}"/>
              </a:ext>
            </a:extLst>
          </p:cNvPr>
          <p:cNvSpPr>
            <a:spLocks noGrp="1"/>
          </p:cNvSpPr>
          <p:nvPr>
            <p:ph type="title"/>
          </p:nvPr>
        </p:nvSpPr>
        <p:spPr/>
        <p:txBody>
          <a:bodyPr/>
          <a:lstStyle/>
          <a:p>
            <a:pPr marL="0" lvl="0" indent="0">
              <a:spcBef>
                <a:spcPts val="400"/>
              </a:spcBef>
              <a:buFont typeface="+mj-lt"/>
              <a:buNone/>
            </a:pPr>
            <a:r>
              <a:rPr lang="it-IT" sz="1800">
                <a:solidFill>
                  <a:schemeClr val="tx1"/>
                </a:solidFill>
              </a:rPr>
              <a:t> </a:t>
            </a:r>
            <a:r>
              <a:rPr lang="it-IT" sz="3200" b="1" kern="1200">
                <a:solidFill>
                  <a:schemeClr val="accent2">
                    <a:lumMod val="75000"/>
                  </a:schemeClr>
                </a:solidFill>
                <a:effectLst/>
                <a:ea typeface="Microsoft YaHei" panose="020B0503020204020204" pitchFamily="34" charset="-122"/>
                <a:cs typeface="+mn-cs"/>
              </a:rPr>
              <a:t>Domande e Risposte</a:t>
            </a:r>
            <a:endParaRPr lang="it-IT" dirty="0"/>
          </a:p>
        </p:txBody>
      </p:sp>
      <p:sp>
        <p:nvSpPr>
          <p:cNvPr id="4" name="Segnaposto numero diapositiva 3">
            <a:extLst>
              <a:ext uri="{FF2B5EF4-FFF2-40B4-BE49-F238E27FC236}">
                <a16:creationId xmlns:a16="http://schemas.microsoft.com/office/drawing/2014/main" id="{1B319B46-0F47-B6FE-AA9E-89F7A251ED36}"/>
              </a:ext>
            </a:extLst>
          </p:cNvPr>
          <p:cNvSpPr>
            <a:spLocks noGrp="1"/>
          </p:cNvSpPr>
          <p:nvPr>
            <p:ph type="sldNum" sz="quarter" idx="4"/>
          </p:nvPr>
        </p:nvSpPr>
        <p:spPr/>
        <p:txBody>
          <a:bodyPr/>
          <a:lstStyle/>
          <a:p>
            <a:fld id="{B0D999D0-0BD2-4725-9CFB-E68A0E40DD1A}" type="slidenum">
              <a:rPr lang="it-IT" smtClean="0"/>
              <a:pPr/>
              <a:t>10</a:t>
            </a:fld>
            <a:endParaRPr lang="it-IT"/>
          </a:p>
        </p:txBody>
      </p:sp>
    </p:spTree>
    <p:extLst>
      <p:ext uri="{BB962C8B-B14F-4D97-AF65-F5344CB8AC3E}">
        <p14:creationId xmlns:p14="http://schemas.microsoft.com/office/powerpoint/2010/main" val="161872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3A96F0A-C190-D30F-8825-4D601EAFE94D}"/>
              </a:ext>
            </a:extLst>
          </p:cNvPr>
          <p:cNvSpPr>
            <a:spLocks noGrp="1"/>
          </p:cNvSpPr>
          <p:nvPr>
            <p:ph type="body" sz="quarter" idx="10"/>
          </p:nvPr>
        </p:nvSpPr>
        <p:spPr/>
        <p:txBody>
          <a:bodyPr/>
          <a:lstStyle/>
          <a:p>
            <a:pPr>
              <a:spcBef>
                <a:spcPts val="400"/>
              </a:spcBef>
              <a:buFont typeface="+mj-lt"/>
              <a:buAutoNum type="arabicPeriod" startAt="18"/>
            </a:pPr>
            <a:r>
              <a:rPr lang="it-IT" b="1" dirty="0">
                <a:solidFill>
                  <a:schemeClr val="tx1"/>
                </a:solidFill>
              </a:rPr>
              <a:t>D</a:t>
            </a:r>
            <a:r>
              <a:rPr lang="it-IT" dirty="0">
                <a:solidFill>
                  <a:schemeClr val="tx1"/>
                </a:solidFill>
              </a:rPr>
              <a:t> – che cosa succede se l’Azienda richiede di fare una presentazione ai neolaureati impegnati nel corso sulle competenze trasversali, e gli spazi disponibili sono esauriti?</a:t>
            </a:r>
            <a:br>
              <a:rPr lang="it-IT" dirty="0">
                <a:solidFill>
                  <a:schemeClr val="tx1"/>
                </a:solidFill>
              </a:rPr>
            </a:br>
            <a:r>
              <a:rPr lang="it-IT" b="1" dirty="0">
                <a:solidFill>
                  <a:schemeClr val="tx1"/>
                </a:solidFill>
              </a:rPr>
              <a:t>R</a:t>
            </a:r>
            <a:r>
              <a:rPr lang="it-IT" dirty="0">
                <a:solidFill>
                  <a:schemeClr val="tx1"/>
                </a:solidFill>
              </a:rPr>
              <a:t> – l’Azienda potrà fornire del materiale illustrativo in quantità corrispondente ai neolaureati ammessi al corso e l’organizzazione si farà carico di distribuirli ai neolaureati interessati.</a:t>
            </a:r>
          </a:p>
          <a:p>
            <a:pPr>
              <a:spcBef>
                <a:spcPts val="400"/>
              </a:spcBef>
              <a:buFont typeface="+mj-lt"/>
              <a:buAutoNum type="arabicPeriod" startAt="18"/>
            </a:pPr>
            <a:r>
              <a:rPr lang="it-IT" b="1" dirty="0">
                <a:solidFill>
                  <a:schemeClr val="tx1"/>
                </a:solidFill>
              </a:rPr>
              <a:t>D</a:t>
            </a:r>
            <a:r>
              <a:rPr lang="it-IT" dirty="0">
                <a:solidFill>
                  <a:schemeClr val="tx1"/>
                </a:solidFill>
              </a:rPr>
              <a:t> – dove si svolgerà il Corso sulle Competenze Trasversali?</a:t>
            </a:r>
            <a:br>
              <a:rPr lang="it-IT" dirty="0">
                <a:solidFill>
                  <a:schemeClr val="tx1"/>
                </a:solidFill>
              </a:rPr>
            </a:br>
            <a:r>
              <a:rPr lang="it-IT" b="1" dirty="0">
                <a:solidFill>
                  <a:schemeClr val="tx1"/>
                </a:solidFill>
              </a:rPr>
              <a:t>R</a:t>
            </a:r>
            <a:r>
              <a:rPr lang="it-IT" dirty="0">
                <a:solidFill>
                  <a:schemeClr val="tx1"/>
                </a:solidFill>
              </a:rPr>
              <a:t> – a Firenze presso la sede UNIFI del </a:t>
            </a:r>
            <a:r>
              <a:rPr lang="it-IT" dirty="0" err="1">
                <a:solidFill>
                  <a:schemeClr val="tx1"/>
                </a:solidFill>
              </a:rPr>
              <a:t>FirstLab</a:t>
            </a:r>
            <a:r>
              <a:rPr lang="it-IT" dirty="0">
                <a:solidFill>
                  <a:schemeClr val="tx1"/>
                </a:solidFill>
              </a:rPr>
              <a:t> in via Lelio Torelli 2/4 (traversa di Via Forlanini)</a:t>
            </a:r>
            <a:endParaRPr lang="it-IT" dirty="0"/>
          </a:p>
        </p:txBody>
      </p:sp>
      <p:sp>
        <p:nvSpPr>
          <p:cNvPr id="3" name="Titolo 2">
            <a:extLst>
              <a:ext uri="{FF2B5EF4-FFF2-40B4-BE49-F238E27FC236}">
                <a16:creationId xmlns:a16="http://schemas.microsoft.com/office/drawing/2014/main" id="{5AF93FA6-F672-5219-732A-9F04011D41E0}"/>
              </a:ext>
            </a:extLst>
          </p:cNvPr>
          <p:cNvSpPr>
            <a:spLocks noGrp="1"/>
          </p:cNvSpPr>
          <p:nvPr>
            <p:ph type="title"/>
          </p:nvPr>
        </p:nvSpPr>
        <p:spPr/>
        <p:txBody>
          <a:bodyPr/>
          <a:lstStyle/>
          <a:p>
            <a:r>
              <a:rPr lang="it-IT" sz="3200" b="1" kern="1200" dirty="0">
                <a:solidFill>
                  <a:schemeClr val="accent2">
                    <a:lumMod val="75000"/>
                  </a:schemeClr>
                </a:solidFill>
                <a:effectLst/>
                <a:ea typeface="Microsoft YaHei" panose="020B0503020204020204" pitchFamily="34" charset="-122"/>
                <a:cs typeface="+mn-cs"/>
              </a:rPr>
              <a:t>Domande e Risposte</a:t>
            </a:r>
            <a:endParaRPr lang="it-IT" dirty="0"/>
          </a:p>
        </p:txBody>
      </p:sp>
      <p:sp>
        <p:nvSpPr>
          <p:cNvPr id="4" name="Segnaposto numero diapositiva 3">
            <a:extLst>
              <a:ext uri="{FF2B5EF4-FFF2-40B4-BE49-F238E27FC236}">
                <a16:creationId xmlns:a16="http://schemas.microsoft.com/office/drawing/2014/main" id="{F934F555-0BFB-C304-37B9-D75FB84E49CD}"/>
              </a:ext>
            </a:extLst>
          </p:cNvPr>
          <p:cNvSpPr>
            <a:spLocks noGrp="1"/>
          </p:cNvSpPr>
          <p:nvPr>
            <p:ph type="sldNum" sz="quarter" idx="4"/>
          </p:nvPr>
        </p:nvSpPr>
        <p:spPr/>
        <p:txBody>
          <a:bodyPr/>
          <a:lstStyle/>
          <a:p>
            <a:fld id="{B0D999D0-0BD2-4725-9CFB-E68A0E40DD1A}" type="slidenum">
              <a:rPr lang="it-IT" smtClean="0"/>
              <a:pPr/>
              <a:t>11</a:t>
            </a:fld>
            <a:endParaRPr lang="it-IT"/>
          </a:p>
        </p:txBody>
      </p:sp>
    </p:spTree>
    <p:extLst>
      <p:ext uri="{BB962C8B-B14F-4D97-AF65-F5344CB8AC3E}">
        <p14:creationId xmlns:p14="http://schemas.microsoft.com/office/powerpoint/2010/main" val="127564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3C914858-C620-291F-AF4E-C27C1CA05DBD}"/>
              </a:ext>
            </a:extLst>
          </p:cNvPr>
          <p:cNvSpPr>
            <a:spLocks noGrp="1"/>
          </p:cNvSpPr>
          <p:nvPr>
            <p:ph type="body" sz="quarter" idx="10"/>
          </p:nvPr>
        </p:nvSpPr>
        <p:spPr/>
        <p:txBody>
          <a:bodyPr/>
          <a:lstStyle/>
          <a:p>
            <a:pPr algn="ctr" eaLnBrk="1" hangingPunct="1">
              <a:lnSpc>
                <a:spcPct val="100000"/>
              </a:lnSpc>
              <a:spcBef>
                <a:spcPts val="600"/>
              </a:spcBef>
              <a:buClrTx/>
              <a:buFontTx/>
              <a:buNone/>
            </a:pPr>
            <a:endParaRPr lang="it-IT" altLang="it-IT" b="1" dirty="0">
              <a:latin typeface="+mj-lt"/>
            </a:endParaRPr>
          </a:p>
          <a:p>
            <a:pPr algn="ctr" eaLnBrk="1" hangingPunct="1">
              <a:lnSpc>
                <a:spcPct val="100000"/>
              </a:lnSpc>
              <a:spcBef>
                <a:spcPts val="600"/>
              </a:spcBef>
              <a:buClrTx/>
              <a:buFontTx/>
              <a:buNone/>
            </a:pPr>
            <a:r>
              <a:rPr lang="it-IT" altLang="it-IT" b="1" dirty="0">
                <a:latin typeface="+mj-lt"/>
              </a:rPr>
              <a:t>Per maggiori informazioni sul progetto GIOTTO</a:t>
            </a:r>
          </a:p>
          <a:p>
            <a:pPr algn="ctr" eaLnBrk="1" hangingPunct="1">
              <a:lnSpc>
                <a:spcPct val="100000"/>
              </a:lnSpc>
              <a:spcBef>
                <a:spcPts val="600"/>
              </a:spcBef>
              <a:buClrTx/>
            </a:pPr>
            <a:r>
              <a:rPr lang="it-IT" altLang="it-IT" dirty="0">
                <a:latin typeface="+mj-lt"/>
                <a:hlinkClick r:id="rId3"/>
              </a:rPr>
              <a:t>giotto@confindustriafirenze.it</a:t>
            </a:r>
            <a:endParaRPr lang="it-IT" altLang="it-IT" dirty="0">
              <a:latin typeface="+mj-lt"/>
            </a:endParaRPr>
          </a:p>
          <a:p>
            <a:pPr algn="ctr" eaLnBrk="1" hangingPunct="1">
              <a:lnSpc>
                <a:spcPct val="100000"/>
              </a:lnSpc>
              <a:spcBef>
                <a:spcPts val="600"/>
              </a:spcBef>
              <a:buClrTx/>
              <a:buFontTx/>
              <a:buNone/>
            </a:pPr>
            <a:r>
              <a:rPr lang="it-IT" altLang="it-IT" dirty="0">
                <a:latin typeface="+mj-lt"/>
                <a:hlinkClick r:id="rId4"/>
              </a:rPr>
              <a:t>giotto@dirigentitoscana.it</a:t>
            </a:r>
            <a:endParaRPr lang="it-IT" altLang="it-IT" dirty="0">
              <a:latin typeface="+mj-lt"/>
            </a:endParaRPr>
          </a:p>
          <a:p>
            <a:pPr algn="ctr" eaLnBrk="1" hangingPunct="1">
              <a:lnSpc>
                <a:spcPct val="100000"/>
              </a:lnSpc>
              <a:spcBef>
                <a:spcPts val="600"/>
              </a:spcBef>
              <a:buClrTx/>
              <a:buFontTx/>
              <a:buNone/>
            </a:pPr>
            <a:r>
              <a:rPr lang="it-IT" altLang="it-IT" dirty="0">
                <a:latin typeface="+mj-lt"/>
                <a:hlinkClick r:id="rId5"/>
              </a:rPr>
              <a:t>giotto@manageritalia.it</a:t>
            </a:r>
            <a:endParaRPr lang="it-IT" altLang="it-IT" dirty="0">
              <a:latin typeface="+mj-lt"/>
            </a:endParaRPr>
          </a:p>
          <a:p>
            <a:pPr lvl="0" algn="ctr" eaLnBrk="1" hangingPunct="1">
              <a:lnSpc>
                <a:spcPct val="100000"/>
              </a:lnSpc>
              <a:spcBef>
                <a:spcPts val="600"/>
              </a:spcBef>
              <a:buClrTx/>
              <a:buSzTx/>
              <a:tabLst/>
            </a:pPr>
            <a:r>
              <a:rPr lang="it-IT" u="sng" dirty="0">
                <a:solidFill>
                  <a:srgbClr val="FFFFFF"/>
                </a:solidFill>
                <a:latin typeface="+mj-lt"/>
                <a:hlinkClick r:id="rId6"/>
              </a:rPr>
              <a:t>giotto@confcommerciofiar.it</a:t>
            </a:r>
            <a:endParaRPr lang="it-IT" u="sng" dirty="0">
              <a:solidFill>
                <a:srgbClr val="FFFFFF"/>
              </a:solidFill>
              <a:latin typeface="+mj-lt"/>
            </a:endParaRPr>
          </a:p>
          <a:p>
            <a:pPr algn="ctr" eaLnBrk="1" hangingPunct="1">
              <a:lnSpc>
                <a:spcPct val="100000"/>
              </a:lnSpc>
              <a:spcBef>
                <a:spcPts val="600"/>
              </a:spcBef>
              <a:buClrTx/>
              <a:buFontTx/>
              <a:buNone/>
            </a:pPr>
            <a:endParaRPr lang="it-IT" altLang="it-IT" b="1" dirty="0">
              <a:latin typeface="+mj-lt"/>
            </a:endParaRPr>
          </a:p>
          <a:p>
            <a:pPr algn="ctr" eaLnBrk="1" hangingPunct="1">
              <a:lnSpc>
                <a:spcPct val="100000"/>
              </a:lnSpc>
              <a:spcBef>
                <a:spcPts val="600"/>
              </a:spcBef>
              <a:buClrTx/>
              <a:buFontTx/>
              <a:buNone/>
            </a:pPr>
            <a:endParaRPr lang="it-IT" altLang="it-IT" b="1" dirty="0">
              <a:latin typeface="+mj-lt"/>
            </a:endParaRPr>
          </a:p>
          <a:p>
            <a:pPr algn="ctr" eaLnBrk="1" hangingPunct="1">
              <a:lnSpc>
                <a:spcPct val="100000"/>
              </a:lnSpc>
              <a:spcBef>
                <a:spcPts val="600"/>
              </a:spcBef>
              <a:buClrTx/>
              <a:buFontTx/>
              <a:buNone/>
            </a:pPr>
            <a:r>
              <a:rPr lang="it-IT" altLang="it-IT" b="1" dirty="0">
                <a:latin typeface="+mj-lt"/>
              </a:rPr>
              <a:t>Per iscrivere la vostra azienda</a:t>
            </a:r>
          </a:p>
          <a:p>
            <a:pPr algn="ctr" eaLnBrk="1" hangingPunct="1">
              <a:lnSpc>
                <a:spcPct val="100000"/>
              </a:lnSpc>
              <a:spcBef>
                <a:spcPts val="600"/>
              </a:spcBef>
              <a:buClrTx/>
            </a:pPr>
            <a:r>
              <a:rPr lang="it-IT" dirty="0">
                <a:hlinkClick r:id="rId7"/>
              </a:rPr>
              <a:t>FORM PER AZIENDE</a:t>
            </a:r>
            <a:endParaRPr lang="it-IT" dirty="0">
              <a:solidFill>
                <a:srgbClr val="FFFFFF"/>
              </a:solidFill>
              <a:latin typeface="+mj-lt"/>
            </a:endParaRPr>
          </a:p>
        </p:txBody>
      </p:sp>
      <p:sp>
        <p:nvSpPr>
          <p:cNvPr id="4" name="Titolo 3">
            <a:extLst>
              <a:ext uri="{FF2B5EF4-FFF2-40B4-BE49-F238E27FC236}">
                <a16:creationId xmlns:a16="http://schemas.microsoft.com/office/drawing/2014/main" id="{DDB2E048-0E7E-967C-1A40-B3C2823590D8}"/>
              </a:ext>
            </a:extLst>
          </p:cNvPr>
          <p:cNvSpPr>
            <a:spLocks noGrp="1"/>
          </p:cNvSpPr>
          <p:nvPr>
            <p:ph type="title"/>
          </p:nvPr>
        </p:nvSpPr>
        <p:spPr/>
        <p:txBody>
          <a:bodyPr/>
          <a:lstStyle/>
          <a:p>
            <a:r>
              <a:rPr lang="it-IT" altLang="it-IT" dirty="0"/>
              <a:t>Riferimenti</a:t>
            </a:r>
            <a:endParaRPr lang="it-IT" dirty="0"/>
          </a:p>
        </p:txBody>
      </p:sp>
      <p:sp>
        <p:nvSpPr>
          <p:cNvPr id="8" name="Segnaposto numero diapositiva 7">
            <a:extLst>
              <a:ext uri="{FF2B5EF4-FFF2-40B4-BE49-F238E27FC236}">
                <a16:creationId xmlns:a16="http://schemas.microsoft.com/office/drawing/2014/main" id="{5F524F94-EF1C-7E14-C18A-4368B9075218}"/>
              </a:ext>
            </a:extLst>
          </p:cNvPr>
          <p:cNvSpPr>
            <a:spLocks noGrp="1"/>
          </p:cNvSpPr>
          <p:nvPr>
            <p:ph type="sldNum" sz="quarter" idx="4"/>
          </p:nvPr>
        </p:nvSpPr>
        <p:spPr/>
        <p:txBody>
          <a:bodyPr/>
          <a:lstStyle/>
          <a:p>
            <a:fld id="{B0D999D0-0BD2-4725-9CFB-E68A0E40DD1A}" type="slidenum">
              <a:rPr lang="it-IT" smtClean="0"/>
              <a:pPr/>
              <a:t>12</a:t>
            </a:fld>
            <a:endParaRPr lang="it-IT"/>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2ADDCBEC-2F8A-C23C-3C37-8A613DCD0509}"/>
              </a:ext>
            </a:extLst>
          </p:cNvPr>
          <p:cNvSpPr>
            <a:spLocks noGrp="1"/>
          </p:cNvSpPr>
          <p:nvPr>
            <p:ph type="title"/>
          </p:nvPr>
        </p:nvSpPr>
        <p:spPr/>
        <p:txBody>
          <a:bodyPr/>
          <a:lstStyle/>
          <a:p>
            <a:r>
              <a:rPr lang="it-IT" sz="3200" b="1" dirty="0">
                <a:solidFill>
                  <a:schemeClr val="accent2">
                    <a:lumMod val="75000"/>
                  </a:schemeClr>
                </a:solidFill>
                <a:latin typeface="Calibri" panose="020F0502020204030204" pitchFamily="34" charset="0"/>
              </a:rPr>
              <a:t>Il valore delle Risorse Umane</a:t>
            </a:r>
            <a:endParaRPr lang="it-IT" dirty="0"/>
          </a:p>
        </p:txBody>
      </p:sp>
      <p:pic>
        <p:nvPicPr>
          <p:cNvPr id="9" name="Immagine 8">
            <a:extLst>
              <a:ext uri="{FF2B5EF4-FFF2-40B4-BE49-F238E27FC236}">
                <a16:creationId xmlns:a16="http://schemas.microsoft.com/office/drawing/2014/main" id="{07B9B108-FF53-4A99-ABD7-0D4399CE2B13}"/>
              </a:ext>
            </a:extLst>
          </p:cNvPr>
          <p:cNvPicPr>
            <a:picLocks noChangeAspect="1"/>
          </p:cNvPicPr>
          <p:nvPr/>
        </p:nvPicPr>
        <p:blipFill>
          <a:blip r:embed="rId3"/>
          <a:stretch>
            <a:fillRect/>
          </a:stretch>
        </p:blipFill>
        <p:spPr>
          <a:xfrm>
            <a:off x="239688" y="1124744"/>
            <a:ext cx="4320480" cy="3325697"/>
          </a:xfrm>
          <a:prstGeom prst="rect">
            <a:avLst/>
          </a:prstGeom>
        </p:spPr>
      </p:pic>
      <p:sp>
        <p:nvSpPr>
          <p:cNvPr id="10" name="CasellaDiTesto 9">
            <a:extLst>
              <a:ext uri="{FF2B5EF4-FFF2-40B4-BE49-F238E27FC236}">
                <a16:creationId xmlns:a16="http://schemas.microsoft.com/office/drawing/2014/main" id="{083B7893-5022-4E76-9716-622999AC747B}"/>
              </a:ext>
            </a:extLst>
          </p:cNvPr>
          <p:cNvSpPr txBox="1"/>
          <p:nvPr/>
        </p:nvSpPr>
        <p:spPr>
          <a:xfrm>
            <a:off x="4799856" y="1564180"/>
            <a:ext cx="4104455" cy="2446824"/>
          </a:xfrm>
          <a:prstGeom prst="rect">
            <a:avLst/>
          </a:prstGeom>
          <a:noFill/>
        </p:spPr>
        <p:txBody>
          <a:bodyPr wrap="square" rtlCol="0">
            <a:spAutoFit/>
          </a:bodyPr>
          <a:lstStyle/>
          <a:p>
            <a:r>
              <a:rPr lang="it-IT" sz="2200" i="1" dirty="0">
                <a:solidFill>
                  <a:schemeClr val="tx1"/>
                </a:solidFill>
                <a:latin typeface="+mj-lt"/>
                <a:ea typeface="Tahoma" panose="020B0604030504040204" pitchFamily="34" charset="0"/>
                <a:cs typeface="Tahoma" panose="020B0604030504040204" pitchFamily="34" charset="0"/>
              </a:rPr>
              <a:t>Le risorse umane sono qualcosa al di sopra di ogni misurazione. </a:t>
            </a:r>
          </a:p>
          <a:p>
            <a:r>
              <a:rPr lang="it-IT" sz="2200" i="1" dirty="0">
                <a:solidFill>
                  <a:schemeClr val="tx1"/>
                </a:solidFill>
                <a:latin typeface="+mj-lt"/>
                <a:ea typeface="Tahoma" panose="020B0604030504040204" pitchFamily="34" charset="0"/>
                <a:cs typeface="Tahoma" panose="020B0604030504040204" pitchFamily="34" charset="0"/>
              </a:rPr>
              <a:t>Le </a:t>
            </a:r>
            <a:r>
              <a:rPr lang="it-IT" sz="2200" b="1" i="1" dirty="0">
                <a:solidFill>
                  <a:schemeClr val="tx1"/>
                </a:solidFill>
                <a:latin typeface="+mj-lt"/>
                <a:ea typeface="Tahoma" panose="020B0604030504040204" pitchFamily="34" charset="0"/>
                <a:cs typeface="Tahoma" panose="020B0604030504040204" pitchFamily="34" charset="0"/>
              </a:rPr>
              <a:t>capacità</a:t>
            </a:r>
            <a:r>
              <a:rPr lang="it-IT" sz="2200" i="1" dirty="0">
                <a:solidFill>
                  <a:schemeClr val="tx1"/>
                </a:solidFill>
                <a:latin typeface="+mj-lt"/>
                <a:ea typeface="Tahoma" panose="020B0604030504040204" pitchFamily="34" charset="0"/>
                <a:cs typeface="Tahoma" panose="020B0604030504040204" pitchFamily="34" charset="0"/>
              </a:rPr>
              <a:t> di queste risorse possono estendersi illimitatamente quando ogni persona comincia a pensare” </a:t>
            </a:r>
          </a:p>
          <a:p>
            <a:pPr>
              <a:spcBef>
                <a:spcPts val="600"/>
              </a:spcBef>
            </a:pPr>
            <a:r>
              <a:rPr lang="it-IT" sz="1600" dirty="0" err="1">
                <a:solidFill>
                  <a:srgbClr val="FF0000"/>
                </a:solidFill>
                <a:latin typeface="+mj-lt"/>
                <a:ea typeface="Tahoma" panose="020B0604030504040204" pitchFamily="34" charset="0"/>
                <a:cs typeface="Tahoma" panose="020B0604030504040204" pitchFamily="34" charset="0"/>
              </a:rPr>
              <a:t>Taijchi</a:t>
            </a:r>
            <a:r>
              <a:rPr lang="it-IT" sz="1600" dirty="0">
                <a:solidFill>
                  <a:srgbClr val="FF0000"/>
                </a:solidFill>
                <a:latin typeface="+mj-lt"/>
                <a:ea typeface="Tahoma" panose="020B0604030504040204" pitchFamily="34" charset="0"/>
                <a:cs typeface="Tahoma" panose="020B0604030504040204" pitchFamily="34" charset="0"/>
              </a:rPr>
              <a:t> </a:t>
            </a:r>
            <a:r>
              <a:rPr lang="it-IT" sz="1600" dirty="0" err="1">
                <a:solidFill>
                  <a:srgbClr val="FF0000"/>
                </a:solidFill>
                <a:latin typeface="+mj-lt"/>
                <a:ea typeface="Tahoma" panose="020B0604030504040204" pitchFamily="34" charset="0"/>
                <a:cs typeface="Tahoma" panose="020B0604030504040204" pitchFamily="34" charset="0"/>
              </a:rPr>
              <a:t>Ohno</a:t>
            </a:r>
            <a:r>
              <a:rPr lang="it-IT" sz="1600" dirty="0">
                <a:solidFill>
                  <a:srgbClr val="FF0000"/>
                </a:solidFill>
                <a:latin typeface="+mj-lt"/>
                <a:ea typeface="Tahoma" panose="020B0604030504040204" pitchFamily="34" charset="0"/>
                <a:cs typeface="Tahoma" panose="020B0604030504040204" pitchFamily="34" charset="0"/>
              </a:rPr>
              <a:t> (artefice del Sistema Toyota)</a:t>
            </a:r>
          </a:p>
        </p:txBody>
      </p:sp>
      <p:sp>
        <p:nvSpPr>
          <p:cNvPr id="11" name="CasellaDiTesto 10">
            <a:extLst>
              <a:ext uri="{FF2B5EF4-FFF2-40B4-BE49-F238E27FC236}">
                <a16:creationId xmlns:a16="http://schemas.microsoft.com/office/drawing/2014/main" id="{EAF028E7-3039-411A-9ADD-EAD00F3B45C7}"/>
              </a:ext>
            </a:extLst>
          </p:cNvPr>
          <p:cNvSpPr txBox="1"/>
          <p:nvPr/>
        </p:nvSpPr>
        <p:spPr>
          <a:xfrm>
            <a:off x="828720" y="4653136"/>
            <a:ext cx="7486560" cy="1077218"/>
          </a:xfrm>
          <a:prstGeom prst="rect">
            <a:avLst/>
          </a:prstGeom>
          <a:noFill/>
        </p:spPr>
        <p:txBody>
          <a:bodyPr wrap="square" rtlCol="0">
            <a:spAutoFit/>
          </a:bodyPr>
          <a:lstStyle/>
          <a:p>
            <a:pPr algn="ctr"/>
            <a:r>
              <a:rPr lang="it-IT" sz="3200" b="1" i="1" dirty="0">
                <a:solidFill>
                  <a:srgbClr val="0070C0"/>
                </a:solidFill>
                <a:latin typeface="Brush Script MT" panose="03060802040406070304" pitchFamily="66" charset="0"/>
              </a:rPr>
              <a:t>Se la tua azienda la pensa come </a:t>
            </a:r>
            <a:r>
              <a:rPr lang="it-IT" sz="3200" b="1" i="1" dirty="0" err="1">
                <a:solidFill>
                  <a:srgbClr val="0070C0"/>
                </a:solidFill>
                <a:latin typeface="Brush Script MT" panose="03060802040406070304" pitchFamily="66" charset="0"/>
              </a:rPr>
              <a:t>Taijchi</a:t>
            </a:r>
            <a:r>
              <a:rPr lang="it-IT" sz="3200" b="1" i="1" dirty="0">
                <a:solidFill>
                  <a:srgbClr val="0070C0"/>
                </a:solidFill>
                <a:latin typeface="Brush Script MT" panose="03060802040406070304" pitchFamily="66" charset="0"/>
              </a:rPr>
              <a:t> </a:t>
            </a:r>
            <a:r>
              <a:rPr lang="it-IT" sz="3200" b="1" i="1" dirty="0" err="1">
                <a:solidFill>
                  <a:srgbClr val="0070C0"/>
                </a:solidFill>
                <a:latin typeface="Brush Script MT" panose="03060802040406070304" pitchFamily="66" charset="0"/>
              </a:rPr>
              <a:t>Ohno</a:t>
            </a:r>
            <a:r>
              <a:rPr lang="it-IT" sz="3200" b="1" i="1" dirty="0">
                <a:solidFill>
                  <a:srgbClr val="0070C0"/>
                </a:solidFill>
                <a:latin typeface="Brush Script MT" panose="03060802040406070304" pitchFamily="66" charset="0"/>
              </a:rPr>
              <a:t>, allora il progetto Giotto è il progetto giusto</a:t>
            </a:r>
          </a:p>
        </p:txBody>
      </p:sp>
      <p:sp>
        <p:nvSpPr>
          <p:cNvPr id="12" name="Segnaposto numero diapositiva 11">
            <a:extLst>
              <a:ext uri="{FF2B5EF4-FFF2-40B4-BE49-F238E27FC236}">
                <a16:creationId xmlns:a16="http://schemas.microsoft.com/office/drawing/2014/main" id="{386C46A9-810B-8525-8018-31E8617352C0}"/>
              </a:ext>
            </a:extLst>
          </p:cNvPr>
          <p:cNvSpPr>
            <a:spLocks noGrp="1"/>
          </p:cNvSpPr>
          <p:nvPr>
            <p:ph type="sldNum" sz="quarter" idx="4"/>
          </p:nvPr>
        </p:nvSpPr>
        <p:spPr/>
        <p:txBody>
          <a:bodyPr/>
          <a:lstStyle/>
          <a:p>
            <a:fld id="{B0D999D0-0BD2-4725-9CFB-E68A0E40DD1A}" type="slidenum">
              <a:rPr lang="it-IT" smtClean="0"/>
              <a:pPr/>
              <a:t>2</a:t>
            </a:fld>
            <a:endParaRPr lang="it-IT"/>
          </a:p>
        </p:txBody>
      </p:sp>
    </p:spTree>
    <p:extLst>
      <p:ext uri="{BB962C8B-B14F-4D97-AF65-F5344CB8AC3E}">
        <p14:creationId xmlns:p14="http://schemas.microsoft.com/office/powerpoint/2010/main" val="137144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E3E553D-5296-5763-E05C-292A6B0B7170}"/>
              </a:ext>
            </a:extLst>
          </p:cNvPr>
          <p:cNvSpPr>
            <a:spLocks noGrp="1"/>
          </p:cNvSpPr>
          <p:nvPr>
            <p:ph type="body" sz="quarter" idx="10"/>
          </p:nvPr>
        </p:nvSpPr>
        <p:spPr/>
        <p:txBody>
          <a:bodyPr/>
          <a:lstStyle/>
          <a:p>
            <a:pPr>
              <a:buFont typeface="Wingdings" panose="05000000000000000000" pitchFamily="2" charset="2"/>
              <a:buChar char="q"/>
            </a:pPr>
            <a:r>
              <a:rPr lang="it-IT" sz="2000" dirty="0">
                <a:solidFill>
                  <a:schemeClr val="tx2"/>
                </a:solidFill>
              </a:rPr>
              <a:t>È un’iniziativa di </a:t>
            </a:r>
            <a:r>
              <a:rPr lang="it-IT" sz="2000" b="1" dirty="0">
                <a:solidFill>
                  <a:schemeClr val="tx2"/>
                </a:solidFill>
              </a:rPr>
              <a:t>Federmanager Toscana</a:t>
            </a:r>
            <a:r>
              <a:rPr lang="it-IT" sz="2000" dirty="0">
                <a:solidFill>
                  <a:schemeClr val="tx2"/>
                </a:solidFill>
              </a:rPr>
              <a:t>, </a:t>
            </a:r>
            <a:r>
              <a:rPr lang="it-IT" sz="2000" b="1" dirty="0">
                <a:solidFill>
                  <a:schemeClr val="tx2"/>
                </a:solidFill>
              </a:rPr>
              <a:t>Manageritalia Toscana</a:t>
            </a:r>
            <a:r>
              <a:rPr lang="it-IT" sz="2000" dirty="0">
                <a:solidFill>
                  <a:schemeClr val="tx2"/>
                </a:solidFill>
              </a:rPr>
              <a:t>, </a:t>
            </a:r>
            <a:r>
              <a:rPr lang="it-IT" sz="2000" b="1" dirty="0">
                <a:solidFill>
                  <a:schemeClr val="tx2"/>
                </a:solidFill>
              </a:rPr>
              <a:t>Università di Firenze</a:t>
            </a:r>
            <a:r>
              <a:rPr lang="it-IT" sz="2000" dirty="0">
                <a:solidFill>
                  <a:schemeClr val="tx2"/>
                </a:solidFill>
              </a:rPr>
              <a:t> e col supporto di </a:t>
            </a:r>
            <a:r>
              <a:rPr lang="it-IT" sz="2000" b="1" dirty="0">
                <a:solidFill>
                  <a:schemeClr val="tx2"/>
                </a:solidFill>
              </a:rPr>
              <a:t>Confindustria Toscana Centro e Costa (Delegazione di Firenze)</a:t>
            </a:r>
            <a:r>
              <a:rPr lang="it-IT" sz="2000" dirty="0">
                <a:solidFill>
                  <a:schemeClr val="tx2"/>
                </a:solidFill>
              </a:rPr>
              <a:t> e </a:t>
            </a:r>
            <a:r>
              <a:rPr lang="it-IT" sz="2000" b="1" dirty="0">
                <a:solidFill>
                  <a:schemeClr val="tx2"/>
                </a:solidFill>
              </a:rPr>
              <a:t>Confcommercio Firenze ed Arezzo</a:t>
            </a:r>
            <a:r>
              <a:rPr lang="it-IT" sz="2000" dirty="0">
                <a:solidFill>
                  <a:schemeClr val="tx2"/>
                </a:solidFill>
              </a:rPr>
              <a:t>,  per sviluppare l’ecosistema toscano, facendo incontrare le migliori aziende con giovani brillanti neolaureati o in imminente presentazione della tesi di laurea</a:t>
            </a:r>
          </a:p>
          <a:p>
            <a:pPr marL="342900" indent="-342900" algn="l">
              <a:buFont typeface="Wingdings" panose="05000000000000000000" pitchFamily="2" charset="2"/>
              <a:buChar char="q"/>
            </a:pPr>
            <a:r>
              <a:rPr lang="it-IT" sz="2000" dirty="0">
                <a:solidFill>
                  <a:schemeClr val="tx2"/>
                </a:solidFill>
              </a:rPr>
              <a:t>Il progetto svolge quattro importanti ruoli:</a:t>
            </a:r>
          </a:p>
          <a:p>
            <a:pPr marL="714375" indent="-357188" algn="l">
              <a:buFont typeface="+mj-lt"/>
              <a:buAutoNum type="arabicPeriod"/>
            </a:pPr>
            <a:r>
              <a:rPr lang="it-IT" sz="2000" dirty="0">
                <a:solidFill>
                  <a:schemeClr val="tx2"/>
                </a:solidFill>
              </a:rPr>
              <a:t>Ricerca e seleziona, con l’aiuto delle università pubbliche toscane, i neolaureati più brillanti</a:t>
            </a:r>
          </a:p>
          <a:p>
            <a:pPr marL="714375" indent="-357188" algn="l">
              <a:buFont typeface="+mj-lt"/>
              <a:buAutoNum type="arabicPeriod"/>
            </a:pPr>
            <a:r>
              <a:rPr lang="it-IT" sz="2000" dirty="0">
                <a:solidFill>
                  <a:schemeClr val="tx2"/>
                </a:solidFill>
              </a:rPr>
              <a:t>Forma ulteriormente i neolaureati/laureandi selezionati tramite un corso sulle competenze trasversali (soft skills) tenuto da manager d’azienda e docenti professionisti</a:t>
            </a:r>
          </a:p>
          <a:p>
            <a:pPr marL="714375" indent="-357188" algn="l">
              <a:buFont typeface="+mj-lt"/>
              <a:buAutoNum type="arabicPeriod"/>
            </a:pPr>
            <a:r>
              <a:rPr lang="it-IT" sz="2000" dirty="0">
                <a:solidFill>
                  <a:schemeClr val="tx2"/>
                </a:solidFill>
              </a:rPr>
              <a:t>Sollecita e seleziona le aziende toscane che saranno anche parte attiva del progetto supportando i giovani nell’imparare a sostenere un colloquio di lavoro</a:t>
            </a:r>
          </a:p>
          <a:p>
            <a:pPr marL="714375" indent="-357188" algn="l">
              <a:buFont typeface="+mj-lt"/>
              <a:buAutoNum type="arabicPeriod"/>
            </a:pPr>
            <a:r>
              <a:rPr lang="it-IT" sz="2000" dirty="0">
                <a:solidFill>
                  <a:schemeClr val="tx2"/>
                </a:solidFill>
              </a:rPr>
              <a:t>Consente alle aziende di premiare con opportunità di lavoro  i giovani che saranno ritenuti più meritevoli</a:t>
            </a:r>
          </a:p>
          <a:p>
            <a:pPr marL="714375" indent="-357188" algn="l">
              <a:buFont typeface="+mj-lt"/>
              <a:buAutoNum type="arabicPeriod"/>
            </a:pPr>
            <a:endParaRPr lang="it-IT" sz="2000" dirty="0">
              <a:solidFill>
                <a:schemeClr val="tx2"/>
              </a:solidFill>
            </a:endParaRPr>
          </a:p>
          <a:p>
            <a:endParaRPr lang="it-IT" sz="2000" dirty="0"/>
          </a:p>
        </p:txBody>
      </p:sp>
      <p:sp>
        <p:nvSpPr>
          <p:cNvPr id="2" name="Titolo 1">
            <a:extLst>
              <a:ext uri="{FF2B5EF4-FFF2-40B4-BE49-F238E27FC236}">
                <a16:creationId xmlns:a16="http://schemas.microsoft.com/office/drawing/2014/main" id="{85F77E63-BAF8-4753-B3D5-335B5DBEB41B}"/>
              </a:ext>
            </a:extLst>
          </p:cNvPr>
          <p:cNvSpPr>
            <a:spLocks noGrp="1"/>
          </p:cNvSpPr>
          <p:nvPr>
            <p:ph type="title"/>
          </p:nvPr>
        </p:nvSpPr>
        <p:spPr/>
        <p:txBody>
          <a:bodyPr anchor="t" anchorCtr="0">
            <a:normAutofit fontScale="90000"/>
          </a:bodyPr>
          <a:lstStyle/>
          <a:p>
            <a:r>
              <a:rPr lang="it-IT" sz="3200" b="1" dirty="0">
                <a:solidFill>
                  <a:schemeClr val="accent2">
                    <a:lumMod val="75000"/>
                  </a:schemeClr>
                </a:solidFill>
              </a:rPr>
              <a:t>Cos’è il progetto Giotto?</a:t>
            </a:r>
            <a:br>
              <a:rPr lang="it-IT" sz="3200" b="1" dirty="0">
                <a:solidFill>
                  <a:schemeClr val="accent2">
                    <a:lumMod val="75000"/>
                  </a:schemeClr>
                </a:solidFill>
              </a:rPr>
            </a:br>
            <a:endParaRPr lang="it-IT" dirty="0">
              <a:solidFill>
                <a:schemeClr val="tx2"/>
              </a:solidFill>
            </a:endParaRPr>
          </a:p>
        </p:txBody>
      </p:sp>
      <p:sp>
        <p:nvSpPr>
          <p:cNvPr id="9" name="Segnaposto numero diapositiva 8">
            <a:extLst>
              <a:ext uri="{FF2B5EF4-FFF2-40B4-BE49-F238E27FC236}">
                <a16:creationId xmlns:a16="http://schemas.microsoft.com/office/drawing/2014/main" id="{9BE6C5D5-CDAB-8E2D-3AA3-AA8F9473B269}"/>
              </a:ext>
            </a:extLst>
          </p:cNvPr>
          <p:cNvSpPr>
            <a:spLocks noGrp="1"/>
          </p:cNvSpPr>
          <p:nvPr>
            <p:ph type="sldNum" sz="quarter" idx="4"/>
          </p:nvPr>
        </p:nvSpPr>
        <p:spPr/>
        <p:txBody>
          <a:bodyPr/>
          <a:lstStyle/>
          <a:p>
            <a:fld id="{B0D999D0-0BD2-4725-9CFB-E68A0E40DD1A}" type="slidenum">
              <a:rPr lang="it-IT" smtClean="0"/>
              <a:pPr/>
              <a:t>3</a:t>
            </a:fld>
            <a:endParaRPr lang="it-IT"/>
          </a:p>
        </p:txBody>
      </p:sp>
    </p:spTree>
    <p:extLst>
      <p:ext uri="{BB962C8B-B14F-4D97-AF65-F5344CB8AC3E}">
        <p14:creationId xmlns:p14="http://schemas.microsoft.com/office/powerpoint/2010/main" val="278718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54D7DE56-9B23-4F71-9359-84E6F70C521F}"/>
              </a:ext>
            </a:extLst>
          </p:cNvPr>
          <p:cNvSpPr>
            <a:spLocks noChangeArrowheads="1"/>
          </p:cNvSpPr>
          <p:nvPr/>
        </p:nvSpPr>
        <p:spPr bwMode="auto">
          <a:xfrm>
            <a:off x="2626519" y="3467101"/>
            <a:ext cx="5802312" cy="38417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dirty="0">
              <a:latin typeface="Calibri" panose="020F0502020204030204" pitchFamily="34" charset="0"/>
            </a:endParaRPr>
          </a:p>
        </p:txBody>
      </p:sp>
      <p:sp>
        <p:nvSpPr>
          <p:cNvPr id="3" name="Segnaposto testo 2">
            <a:extLst>
              <a:ext uri="{FF2B5EF4-FFF2-40B4-BE49-F238E27FC236}">
                <a16:creationId xmlns:a16="http://schemas.microsoft.com/office/drawing/2014/main" id="{D2E45BC9-EAE9-3432-7322-14D78D38C737}"/>
              </a:ext>
            </a:extLst>
          </p:cNvPr>
          <p:cNvSpPr>
            <a:spLocks noGrp="1"/>
          </p:cNvSpPr>
          <p:nvPr>
            <p:ph type="body" sz="quarter" idx="10"/>
          </p:nvPr>
        </p:nvSpPr>
        <p:spPr>
          <a:xfrm>
            <a:off x="251618" y="609302"/>
            <a:ext cx="8640763" cy="4896321"/>
          </a:xfrm>
        </p:spPr>
        <p:txBody>
          <a:bodyPr/>
          <a:lstStyle/>
          <a:p>
            <a:pPr marL="0" indent="0" algn="just">
              <a:lnSpc>
                <a:spcPct val="150000"/>
              </a:lnSpc>
            </a:pPr>
            <a:r>
              <a:rPr lang="it-IT" altLang="it-IT" sz="2200" b="1" dirty="0">
                <a:solidFill>
                  <a:srgbClr val="262699"/>
                </a:solidFill>
                <a:latin typeface="+mj-lt"/>
              </a:rPr>
              <a:t>Federmanager Toscana </a:t>
            </a:r>
            <a:r>
              <a:rPr lang="it-IT" altLang="it-IT" sz="2200" b="1" dirty="0">
                <a:solidFill>
                  <a:srgbClr val="000000"/>
                </a:solidFill>
                <a:latin typeface="+mj-lt"/>
              </a:rPr>
              <a:t>e </a:t>
            </a:r>
            <a:r>
              <a:rPr lang="it-IT" altLang="it-IT" sz="2200" b="1" dirty="0">
                <a:solidFill>
                  <a:srgbClr val="262699"/>
                </a:solidFill>
                <a:latin typeface="+mj-lt"/>
              </a:rPr>
              <a:t>Manageritalia Toscana </a:t>
            </a:r>
            <a:r>
              <a:rPr lang="it-IT" altLang="it-IT" sz="2200" b="1" dirty="0">
                <a:solidFill>
                  <a:srgbClr val="000000"/>
                </a:solidFill>
                <a:latin typeface="+mj-lt"/>
              </a:rPr>
              <a:t>mettono a disposizione le </a:t>
            </a:r>
            <a:r>
              <a:rPr lang="it-IT" altLang="it-IT" sz="2200" b="1" dirty="0">
                <a:solidFill>
                  <a:schemeClr val="tx1"/>
                </a:solidFill>
                <a:latin typeface="+mj-lt"/>
              </a:rPr>
              <a:t>ESPERIENZE  e le COMPETENZE dei propri manager e professionisti,  per PROMUOVERE e FACILITARE l’incontro tra le nuove energie costituite da GIOVANI laureati/laureandi e il mondo delle IMPRESE rappresentato da </a:t>
            </a:r>
            <a:r>
              <a:rPr lang="it-IT" altLang="it-IT" sz="2200" b="1" dirty="0">
                <a:solidFill>
                  <a:srgbClr val="262699"/>
                </a:solidFill>
                <a:latin typeface="+mj-lt"/>
              </a:rPr>
              <a:t>Confcommercio</a:t>
            </a:r>
            <a:r>
              <a:rPr lang="it-IT" altLang="it-IT" sz="2200" b="1" dirty="0">
                <a:solidFill>
                  <a:srgbClr val="002060"/>
                </a:solidFill>
                <a:latin typeface="+mj-lt"/>
              </a:rPr>
              <a:t> e </a:t>
            </a:r>
            <a:r>
              <a:rPr lang="it-IT" altLang="it-IT" sz="2200" b="1" dirty="0">
                <a:solidFill>
                  <a:srgbClr val="262699"/>
                </a:solidFill>
                <a:latin typeface="+mj-lt"/>
              </a:rPr>
              <a:t>Confindustria</a:t>
            </a:r>
            <a:r>
              <a:rPr lang="it-IT" altLang="it-IT" sz="2200" b="1" dirty="0">
                <a:solidFill>
                  <a:srgbClr val="000000"/>
                </a:solidFill>
                <a:latin typeface="+mj-lt"/>
              </a:rPr>
              <a:t>, integrando il più possibile la preparazione universitaria con competenze necessarie alle imprese stesse.</a:t>
            </a:r>
          </a:p>
          <a:p>
            <a:pPr marL="0" indent="0" algn="just">
              <a:lnSpc>
                <a:spcPct val="150000"/>
              </a:lnSpc>
            </a:pPr>
            <a:r>
              <a:rPr lang="it-IT" altLang="it-IT" sz="2200" b="1" dirty="0">
                <a:latin typeface="+mj-lt"/>
              </a:rPr>
              <a:t>In condivisione con Federmanager Toscana e Manager Italia Toscana, l’</a:t>
            </a:r>
            <a:r>
              <a:rPr lang="it-IT" altLang="it-IT" sz="2200" b="1" dirty="0">
                <a:solidFill>
                  <a:schemeClr val="accent2">
                    <a:lumMod val="75000"/>
                  </a:schemeClr>
                </a:solidFill>
                <a:latin typeface="+mj-lt"/>
              </a:rPr>
              <a:t>Università di Firenze </a:t>
            </a:r>
            <a:r>
              <a:rPr lang="it-IT" altLang="it-IT" sz="2200" b="1" dirty="0">
                <a:latin typeface="+mj-lt"/>
              </a:rPr>
              <a:t>è promotrice del progetto all’interno dei percorsi di formazione ed avvio al mondo del lavoro e dell’imprenditorialità</a:t>
            </a:r>
            <a:endParaRPr lang="it-IT" altLang="it-IT" sz="2200" b="1" dirty="0">
              <a:solidFill>
                <a:srgbClr val="000000"/>
              </a:solidFill>
              <a:latin typeface="+mj-lt"/>
            </a:endParaRPr>
          </a:p>
        </p:txBody>
      </p:sp>
      <p:sp>
        <p:nvSpPr>
          <p:cNvPr id="2" name="Titolo 1">
            <a:extLst>
              <a:ext uri="{FF2B5EF4-FFF2-40B4-BE49-F238E27FC236}">
                <a16:creationId xmlns:a16="http://schemas.microsoft.com/office/drawing/2014/main" id="{A9458F4E-E5D4-B4DD-E3FD-B54250191819}"/>
              </a:ext>
            </a:extLst>
          </p:cNvPr>
          <p:cNvSpPr>
            <a:spLocks noGrp="1"/>
          </p:cNvSpPr>
          <p:nvPr>
            <p:ph type="title"/>
          </p:nvPr>
        </p:nvSpPr>
        <p:spPr/>
        <p:txBody>
          <a:bodyPr/>
          <a:lstStyle/>
          <a:p>
            <a:r>
              <a:rPr lang="it-IT" sz="3200" b="1" dirty="0">
                <a:solidFill>
                  <a:schemeClr val="accent2">
                    <a:lumMod val="75000"/>
                  </a:schemeClr>
                </a:solidFill>
              </a:rPr>
              <a:t>Scopo</a:t>
            </a:r>
            <a:endParaRPr lang="it-IT" dirty="0"/>
          </a:p>
        </p:txBody>
      </p:sp>
      <p:sp>
        <p:nvSpPr>
          <p:cNvPr id="4" name="Segnaposto numero diapositiva 3">
            <a:extLst>
              <a:ext uri="{FF2B5EF4-FFF2-40B4-BE49-F238E27FC236}">
                <a16:creationId xmlns:a16="http://schemas.microsoft.com/office/drawing/2014/main" id="{C39A8667-28C8-46B5-9CD9-38FE27E9FDE6}"/>
              </a:ext>
            </a:extLst>
          </p:cNvPr>
          <p:cNvSpPr>
            <a:spLocks noGrp="1"/>
          </p:cNvSpPr>
          <p:nvPr>
            <p:ph type="sldNum" sz="quarter" idx="4"/>
          </p:nvPr>
        </p:nvSpPr>
        <p:spPr/>
        <p:txBody>
          <a:bodyPr/>
          <a:lstStyle/>
          <a:p>
            <a:fld id="{B0D999D0-0BD2-4725-9CFB-E68A0E40DD1A}" type="slidenum">
              <a:rPr lang="it-IT" smtClean="0"/>
              <a:pPr/>
              <a:t>4</a:t>
            </a:fld>
            <a:endParaRPr lang="it-IT"/>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E41C2F7-2A78-48D9-984F-7D17F851E848}"/>
              </a:ext>
            </a:extLst>
          </p:cNvPr>
          <p:cNvSpPr txBox="1">
            <a:spLocks/>
          </p:cNvSpPr>
          <p:nvPr/>
        </p:nvSpPr>
        <p:spPr bwMode="auto">
          <a:xfrm>
            <a:off x="179512" y="1003488"/>
            <a:ext cx="8784976" cy="4873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000" b="1" kern="12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000" b="1">
                <a:solidFill>
                  <a:srgbClr val="FFFFFF"/>
                </a:solidFill>
                <a:latin typeface="Calibri" panose="020F0502020204030204" pitchFamily="34" charset="0"/>
                <a:ea typeface="Microsoft YaHei" panose="020B0503020204020204" pitchFamily="34" charset="-122"/>
              </a:defRPr>
            </a:lvl9pPr>
          </a:lstStyle>
          <a:p>
            <a:pPr marL="342900" indent="-342900">
              <a:spcBef>
                <a:spcPts val="600"/>
              </a:spcBef>
              <a:buFont typeface="Wingdings" panose="05000000000000000000" pitchFamily="2" charset="2"/>
              <a:buChar char="q"/>
            </a:pPr>
            <a:endParaRPr lang="it-IT" sz="2400" dirty="0">
              <a:solidFill>
                <a:schemeClr val="tx2"/>
              </a:solidFill>
            </a:endParaRPr>
          </a:p>
        </p:txBody>
      </p:sp>
      <p:sp>
        <p:nvSpPr>
          <p:cNvPr id="6" name="Segnaposto testo 5">
            <a:extLst>
              <a:ext uri="{FF2B5EF4-FFF2-40B4-BE49-F238E27FC236}">
                <a16:creationId xmlns:a16="http://schemas.microsoft.com/office/drawing/2014/main" id="{C68DD685-76D9-7EB1-E54D-D8196228CA50}"/>
              </a:ext>
            </a:extLst>
          </p:cNvPr>
          <p:cNvSpPr>
            <a:spLocks noGrp="1"/>
          </p:cNvSpPr>
          <p:nvPr>
            <p:ph type="body" sz="quarter" idx="10"/>
          </p:nvPr>
        </p:nvSpPr>
        <p:spPr>
          <a:xfrm>
            <a:off x="251619" y="764703"/>
            <a:ext cx="8640763" cy="4896321"/>
          </a:xfrm>
        </p:spPr>
        <p:txBody>
          <a:bodyPr/>
          <a:lstStyle/>
          <a:p>
            <a:pPr>
              <a:buFont typeface="Wingdings" panose="05000000000000000000" pitchFamily="2" charset="2"/>
              <a:buChar char="q"/>
            </a:pPr>
            <a:r>
              <a:rPr lang="it-IT" sz="2400" dirty="0"/>
              <a:t>L’azienda può conoscere una gamma di neolaureati selezionati fra i migliori in quel momento</a:t>
            </a:r>
          </a:p>
          <a:p>
            <a:pPr>
              <a:buFont typeface="Wingdings" panose="05000000000000000000" pitchFamily="2" charset="2"/>
              <a:buChar char="q"/>
            </a:pPr>
            <a:r>
              <a:rPr lang="it-IT" sz="2400" dirty="0"/>
              <a:t>Può premiare con uno stage uno o più neolaureati, già formati sulle competenze trasversali (soft skills) da un gruppo di manager specializzati nelle varie tematiche formative</a:t>
            </a:r>
          </a:p>
          <a:p>
            <a:pPr>
              <a:buFont typeface="Wingdings" panose="05000000000000000000" pitchFamily="2" charset="2"/>
              <a:buChar char="q"/>
            </a:pPr>
            <a:r>
              <a:rPr lang="it-IT" sz="2400" dirty="0"/>
              <a:t>Può, se lo desidera, fare una presentazione della propria azienda durante il corso sulle competenze trasversali per informare, conoscere ed attrarre i neolaureati.</a:t>
            </a:r>
          </a:p>
          <a:p>
            <a:pPr>
              <a:buFont typeface="Wingdings" panose="05000000000000000000" pitchFamily="2" charset="2"/>
              <a:buChar char="q"/>
            </a:pPr>
            <a:r>
              <a:rPr lang="it-IT" sz="2400" dirty="0"/>
              <a:t>Può incontrare i giovani durante le sessioni dedicate al «colloquio di lavoro» e, su richiesta, ricevere i CV di tutti i partecipanti</a:t>
            </a:r>
          </a:p>
          <a:p>
            <a:pPr>
              <a:buFont typeface="Wingdings" panose="05000000000000000000" pitchFamily="2" charset="2"/>
              <a:buChar char="q"/>
            </a:pPr>
            <a:r>
              <a:rPr lang="it-IT" sz="2400" dirty="0"/>
              <a:t>Il servizio è completamente gratuito</a:t>
            </a:r>
          </a:p>
        </p:txBody>
      </p:sp>
      <p:sp>
        <p:nvSpPr>
          <p:cNvPr id="8" name="Titolo 7">
            <a:extLst>
              <a:ext uri="{FF2B5EF4-FFF2-40B4-BE49-F238E27FC236}">
                <a16:creationId xmlns:a16="http://schemas.microsoft.com/office/drawing/2014/main" id="{DEC2E277-67AB-C23D-7A2A-F75182F444B9}"/>
              </a:ext>
            </a:extLst>
          </p:cNvPr>
          <p:cNvSpPr>
            <a:spLocks noGrp="1"/>
          </p:cNvSpPr>
          <p:nvPr>
            <p:ph type="title"/>
          </p:nvPr>
        </p:nvSpPr>
        <p:spPr/>
        <p:txBody>
          <a:bodyPr wrap="square" anchor="t" anchorCtr="0">
            <a:noAutofit/>
          </a:bodyPr>
          <a:lstStyle/>
          <a:p>
            <a:r>
              <a:rPr lang="it-IT" dirty="0"/>
              <a:t>Quali sono i vantaggi per l’Azienda aderente?</a:t>
            </a:r>
          </a:p>
        </p:txBody>
      </p:sp>
    </p:spTree>
    <p:extLst>
      <p:ext uri="{BB962C8B-B14F-4D97-AF65-F5344CB8AC3E}">
        <p14:creationId xmlns:p14="http://schemas.microsoft.com/office/powerpoint/2010/main" val="199566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A931DFD-2379-CFAB-8C26-D207DD5CA4A1}"/>
              </a:ext>
            </a:extLst>
          </p:cNvPr>
          <p:cNvSpPr>
            <a:spLocks noGrp="1"/>
          </p:cNvSpPr>
          <p:nvPr>
            <p:ph type="body" sz="quarter" idx="10"/>
          </p:nvPr>
        </p:nvSpPr>
        <p:spPr>
          <a:xfrm>
            <a:off x="251619" y="620688"/>
            <a:ext cx="8640763" cy="4896321"/>
          </a:xfrm>
        </p:spPr>
        <p:txBody>
          <a:bodyPr/>
          <a:lstStyle/>
          <a:p>
            <a:pPr>
              <a:spcBef>
                <a:spcPts val="600"/>
              </a:spcBef>
              <a:buFont typeface="+mj-lt"/>
              <a:buAutoNum type="arabicPeriod"/>
            </a:pPr>
            <a:r>
              <a:rPr lang="it-IT" b="1" dirty="0">
                <a:solidFill>
                  <a:schemeClr val="tx1"/>
                </a:solidFill>
              </a:rPr>
              <a:t>D</a:t>
            </a:r>
            <a:r>
              <a:rPr lang="it-IT" dirty="0">
                <a:solidFill>
                  <a:schemeClr val="tx1"/>
                </a:solidFill>
              </a:rPr>
              <a:t> – qual è l’impegno richiesto all’azienda che si iscrive al progetto Giotto?</a:t>
            </a:r>
            <a:br>
              <a:rPr lang="it-IT" dirty="0">
                <a:solidFill>
                  <a:schemeClr val="tx1"/>
                </a:solidFill>
              </a:rPr>
            </a:br>
            <a:r>
              <a:rPr lang="it-IT" b="1" dirty="0">
                <a:solidFill>
                  <a:schemeClr val="tx1"/>
                </a:solidFill>
              </a:rPr>
              <a:t>R</a:t>
            </a:r>
            <a:r>
              <a:rPr lang="it-IT" dirty="0">
                <a:solidFill>
                  <a:schemeClr val="tx1"/>
                </a:solidFill>
              </a:rPr>
              <a:t> – dare l’opportunità ai giovani neolaureati di imparare a sostenere dei «veri» colloqui di lavoro e, nel caso individui profili meritevoli, offrire loro inserimento in azienda attraverso tirocini di almeno 6 mesi secondo la normativa della Regione Toscana.</a:t>
            </a:r>
          </a:p>
          <a:p>
            <a:pPr>
              <a:spcBef>
                <a:spcPts val="600"/>
              </a:spcBef>
              <a:buFont typeface="+mj-lt"/>
              <a:buAutoNum type="arabicPeriod"/>
            </a:pPr>
            <a:r>
              <a:rPr lang="it-IT" b="1" dirty="0">
                <a:solidFill>
                  <a:schemeClr val="tx1"/>
                </a:solidFill>
              </a:rPr>
              <a:t>D</a:t>
            </a:r>
            <a:r>
              <a:rPr lang="it-IT" dirty="0">
                <a:solidFill>
                  <a:schemeClr val="tx1"/>
                </a:solidFill>
              </a:rPr>
              <a:t> – l’azienda è obbligata ad inserire qualche giovane nel suo organico?</a:t>
            </a:r>
            <a:br>
              <a:rPr lang="it-IT" dirty="0">
                <a:solidFill>
                  <a:schemeClr val="tx1"/>
                </a:solidFill>
              </a:rPr>
            </a:br>
            <a:r>
              <a:rPr lang="it-IT" b="1" dirty="0">
                <a:solidFill>
                  <a:schemeClr val="tx1"/>
                </a:solidFill>
              </a:rPr>
              <a:t>R</a:t>
            </a:r>
            <a:r>
              <a:rPr lang="it-IT" dirty="0">
                <a:solidFill>
                  <a:schemeClr val="tx1"/>
                </a:solidFill>
              </a:rPr>
              <a:t> – l’azienda non ha nessun obbligo ad inserire personale in organico. </a:t>
            </a:r>
          </a:p>
          <a:p>
            <a:pPr marL="342900" marR="0" lvl="0" indent="-342900" algn="l" defTabSz="449263" rtl="0" eaLnBrk="0" fontAlgn="base" latinLnBrk="0" hangingPunct="0">
              <a:lnSpc>
                <a:spcPct val="100000"/>
              </a:lnSpc>
              <a:spcBef>
                <a:spcPts val="600"/>
              </a:spcBef>
              <a:spcAft>
                <a:spcPct val="0"/>
              </a:spcAft>
              <a:buClr>
                <a:srgbClr val="000000"/>
              </a:buClr>
              <a:buSzPct val="100000"/>
              <a:buFont typeface="+mj-lt"/>
              <a:buAutoNum type="arabicPeriod"/>
              <a:tabLst/>
              <a:defRPr/>
            </a:pPr>
            <a:r>
              <a:rPr lang="it-IT" b="1" dirty="0">
                <a:solidFill>
                  <a:schemeClr val="tx1"/>
                </a:solidFill>
              </a:rPr>
              <a:t>D</a:t>
            </a:r>
            <a:r>
              <a:rPr lang="it-IT" dirty="0">
                <a:solidFill>
                  <a:schemeClr val="tx1"/>
                </a:solidFill>
              </a:rPr>
              <a:t> – quanto costa all’azienda il servizio offerto dal programma Giotto?</a:t>
            </a:r>
            <a:br>
              <a:rPr lang="it-IT" dirty="0">
                <a:solidFill>
                  <a:schemeClr val="tx1"/>
                </a:solidFill>
              </a:rPr>
            </a:br>
            <a:r>
              <a:rPr lang="it-IT" b="1" dirty="0">
                <a:solidFill>
                  <a:schemeClr val="tx1"/>
                </a:solidFill>
              </a:rPr>
              <a:t>R</a:t>
            </a:r>
            <a:r>
              <a:rPr lang="it-IT" dirty="0">
                <a:solidFill>
                  <a:schemeClr val="tx1"/>
                </a:solidFill>
              </a:rPr>
              <a:t> – il servizio è totalmente gratuito</a:t>
            </a:r>
          </a:p>
          <a:p>
            <a:pPr marL="342900" marR="0" lvl="0" indent="-342900" algn="l" defTabSz="449263" rtl="0" eaLnBrk="0" fontAlgn="base" latinLnBrk="0" hangingPunct="0">
              <a:lnSpc>
                <a:spcPct val="100000"/>
              </a:lnSpc>
              <a:spcBef>
                <a:spcPts val="600"/>
              </a:spcBef>
              <a:spcAft>
                <a:spcPct val="0"/>
              </a:spcAft>
              <a:buClr>
                <a:srgbClr val="000000"/>
              </a:buClr>
              <a:buSzPct val="100000"/>
              <a:buFont typeface="+mj-lt"/>
              <a:buAutoNum type="arabicPeriod"/>
              <a:tabLst/>
              <a:defRPr/>
            </a:pPr>
            <a:r>
              <a:rPr lang="it-IT" b="1" dirty="0">
                <a:solidFill>
                  <a:schemeClr val="tx1"/>
                </a:solidFill>
              </a:rPr>
              <a:t>D</a:t>
            </a:r>
            <a:r>
              <a:rPr lang="it-IT" dirty="0">
                <a:solidFill>
                  <a:schemeClr val="tx1"/>
                </a:solidFill>
              </a:rPr>
              <a:t> – qual è l’ambito territoriale in cui può avvenire l’eventuale inserimento?</a:t>
            </a:r>
            <a:br>
              <a:rPr lang="it-IT" dirty="0">
                <a:solidFill>
                  <a:schemeClr val="tx1"/>
                </a:solidFill>
              </a:rPr>
            </a:br>
            <a:r>
              <a:rPr lang="it-IT" b="1" dirty="0">
                <a:solidFill>
                  <a:schemeClr val="tx1"/>
                </a:solidFill>
              </a:rPr>
              <a:t>R</a:t>
            </a:r>
            <a:r>
              <a:rPr lang="it-IT" dirty="0">
                <a:solidFill>
                  <a:schemeClr val="tx1"/>
                </a:solidFill>
              </a:rPr>
              <a:t> – l’inserimento può avvenire presso una qualunque sede dell’Azienda.</a:t>
            </a:r>
          </a:p>
          <a:p>
            <a:pPr>
              <a:spcBef>
                <a:spcPts val="600"/>
              </a:spcBef>
              <a:buFont typeface="+mj-lt"/>
              <a:buAutoNum type="arabicPeriod"/>
            </a:pPr>
            <a:r>
              <a:rPr lang="it-IT" b="1" dirty="0">
                <a:solidFill>
                  <a:schemeClr val="tx1"/>
                </a:solidFill>
              </a:rPr>
              <a:t>D</a:t>
            </a:r>
            <a:r>
              <a:rPr lang="it-IT" dirty="0">
                <a:solidFill>
                  <a:schemeClr val="tx1"/>
                </a:solidFill>
              </a:rPr>
              <a:t> – come vengono selezionati i candidati neolaureati che saranno ammessi al corso sulle competenze trasversali?</a:t>
            </a:r>
            <a:br>
              <a:rPr lang="it-IT" dirty="0">
                <a:solidFill>
                  <a:schemeClr val="tx1"/>
                </a:solidFill>
              </a:rPr>
            </a:br>
            <a:r>
              <a:rPr lang="it-IT" b="1" dirty="0">
                <a:solidFill>
                  <a:schemeClr val="tx1"/>
                </a:solidFill>
              </a:rPr>
              <a:t>R</a:t>
            </a:r>
            <a:r>
              <a:rPr lang="it-IT" dirty="0">
                <a:solidFill>
                  <a:schemeClr val="tx1"/>
                </a:solidFill>
              </a:rPr>
              <a:t> – il bando viene pubblicato direttamente dall’Università di Firenze (UNIFI) sul proprio sito istituzionale e dagli altri enti su tutti i social disponibili. I neolaureati o laureandi possono iscriversi al progetto Giotto, tramite la compilazione di un Application Form online e l’invio di un proprio CV. I neolaureati iscritti al progetto, verranno prima scremati sulla base dei CV e poi, quelli potenzialmente interessanti, intervistati da manager esperti. I 30 candidati più interessanti saranno ammessi al corso sulle competenze trasversali.</a:t>
            </a:r>
          </a:p>
        </p:txBody>
      </p:sp>
      <p:sp>
        <p:nvSpPr>
          <p:cNvPr id="2" name="Titolo 1">
            <a:extLst>
              <a:ext uri="{FF2B5EF4-FFF2-40B4-BE49-F238E27FC236}">
                <a16:creationId xmlns:a16="http://schemas.microsoft.com/office/drawing/2014/main" id="{38ECAFB7-8952-A5F1-B3C9-B6233BC021E3}"/>
              </a:ext>
            </a:extLst>
          </p:cNvPr>
          <p:cNvSpPr>
            <a:spLocks noGrp="1"/>
          </p:cNvSpPr>
          <p:nvPr>
            <p:ph type="title"/>
          </p:nvPr>
        </p:nvSpPr>
        <p:spPr/>
        <p:txBody>
          <a:bodyPr/>
          <a:lstStyle/>
          <a:p>
            <a:r>
              <a:rPr lang="it-IT" sz="3200" b="1">
                <a:solidFill>
                  <a:schemeClr val="accent2">
                    <a:lumMod val="75000"/>
                  </a:schemeClr>
                </a:solidFill>
              </a:rPr>
              <a:t>Domande e Risposte</a:t>
            </a:r>
            <a:endParaRPr lang="it-IT" dirty="0"/>
          </a:p>
        </p:txBody>
      </p:sp>
      <p:sp>
        <p:nvSpPr>
          <p:cNvPr id="9" name="Segnaposto numero diapositiva 8">
            <a:extLst>
              <a:ext uri="{FF2B5EF4-FFF2-40B4-BE49-F238E27FC236}">
                <a16:creationId xmlns:a16="http://schemas.microsoft.com/office/drawing/2014/main" id="{B8174155-22F7-8477-81B6-8FEC0FFAA340}"/>
              </a:ext>
            </a:extLst>
          </p:cNvPr>
          <p:cNvSpPr>
            <a:spLocks noGrp="1"/>
          </p:cNvSpPr>
          <p:nvPr>
            <p:ph type="sldNum" sz="quarter" idx="4"/>
          </p:nvPr>
        </p:nvSpPr>
        <p:spPr/>
        <p:txBody>
          <a:bodyPr/>
          <a:lstStyle/>
          <a:p>
            <a:fld id="{B0D999D0-0BD2-4725-9CFB-E68A0E40DD1A}" type="slidenum">
              <a:rPr lang="it-IT" smtClean="0"/>
              <a:pPr/>
              <a:t>6</a:t>
            </a:fld>
            <a:endParaRPr lang="it-IT"/>
          </a:p>
        </p:txBody>
      </p:sp>
    </p:spTree>
    <p:extLst>
      <p:ext uri="{BB962C8B-B14F-4D97-AF65-F5344CB8AC3E}">
        <p14:creationId xmlns:p14="http://schemas.microsoft.com/office/powerpoint/2010/main" val="29231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3FBBD20-3B64-0010-5B10-057558916135}"/>
              </a:ext>
            </a:extLst>
          </p:cNvPr>
          <p:cNvSpPr>
            <a:spLocks noGrp="1"/>
          </p:cNvSpPr>
          <p:nvPr>
            <p:ph type="body" sz="quarter" idx="10"/>
          </p:nvPr>
        </p:nvSpPr>
        <p:spPr/>
        <p:txBody>
          <a:bodyPr/>
          <a:lstStyle/>
          <a:p>
            <a:pPr>
              <a:spcBef>
                <a:spcPts val="600"/>
              </a:spcBef>
              <a:buFont typeface="+mj-lt"/>
              <a:buAutoNum type="arabicPeriod" startAt="6"/>
            </a:pPr>
            <a:r>
              <a:rPr lang="it-IT" b="1" dirty="0">
                <a:solidFill>
                  <a:schemeClr val="tx1"/>
                </a:solidFill>
              </a:rPr>
              <a:t>D</a:t>
            </a:r>
            <a:r>
              <a:rPr lang="it-IT" dirty="0">
                <a:solidFill>
                  <a:schemeClr val="tx1"/>
                </a:solidFill>
              </a:rPr>
              <a:t> – come è articolato il corso sulle competenze trasversali?</a:t>
            </a:r>
            <a:br>
              <a:rPr lang="it-IT" dirty="0">
                <a:solidFill>
                  <a:schemeClr val="tx1"/>
                </a:solidFill>
              </a:rPr>
            </a:br>
            <a:r>
              <a:rPr lang="it-IT" b="1" dirty="0">
                <a:solidFill>
                  <a:schemeClr val="tx1"/>
                </a:solidFill>
              </a:rPr>
              <a:t>R</a:t>
            </a:r>
            <a:r>
              <a:rPr lang="it-IT" dirty="0">
                <a:solidFill>
                  <a:schemeClr val="tx1"/>
                </a:solidFill>
              </a:rPr>
              <a:t> – il corso è articolato in 10 moduli formativi di 2 ore. Le tematiche trattate nel corso sono le principali competenze trasversali utili al lavoro in azienda (vedi Bando).</a:t>
            </a:r>
            <a:br>
              <a:rPr lang="it-IT" dirty="0">
                <a:solidFill>
                  <a:schemeClr val="tx1"/>
                </a:solidFill>
              </a:rPr>
            </a:br>
            <a:r>
              <a:rPr lang="it-IT" dirty="0">
                <a:solidFill>
                  <a:schemeClr val="tx1"/>
                </a:solidFill>
              </a:rPr>
              <a:t>Il corso sarà arricchito da alcune testimonianze di manager con esperienze significative e da alcune presentazioni di realtà aziendali che parteciperanno al progetto.</a:t>
            </a:r>
          </a:p>
          <a:p>
            <a:pPr>
              <a:spcBef>
                <a:spcPts val="600"/>
              </a:spcBef>
              <a:buFont typeface="+mj-lt"/>
              <a:buAutoNum type="arabicPeriod" startAt="6"/>
            </a:pPr>
            <a:r>
              <a:rPr lang="it-IT" b="1" dirty="0">
                <a:solidFill>
                  <a:schemeClr val="tx1"/>
                </a:solidFill>
              </a:rPr>
              <a:t>D. </a:t>
            </a:r>
            <a:r>
              <a:rPr lang="it-IT" dirty="0">
                <a:solidFill>
                  <a:schemeClr val="tx1"/>
                </a:solidFill>
              </a:rPr>
              <a:t>– quali sono i prerequisiti dei neolaureati ammissibili al progetto Giotto?</a:t>
            </a:r>
            <a:br>
              <a:rPr lang="it-IT" dirty="0">
                <a:solidFill>
                  <a:schemeClr val="tx1"/>
                </a:solidFill>
              </a:rPr>
            </a:br>
            <a:r>
              <a:rPr lang="it-IT" b="1" dirty="0">
                <a:solidFill>
                  <a:schemeClr val="tx1"/>
                </a:solidFill>
              </a:rPr>
              <a:t>R</a:t>
            </a:r>
            <a:r>
              <a:rPr lang="it-IT" dirty="0">
                <a:solidFill>
                  <a:schemeClr val="tx1"/>
                </a:solidFill>
              </a:rPr>
              <a:t>. – devono aver conseguito una laurea magistrale o triennale dal I gennaio 2025 ed avere una età minore dei 35 anni. Devono preferibilmente avere una conoscenza della lingua inglese. Se laureandi devono aver pianificato di conseguire la laurea magistrale entro  luglio 2026.</a:t>
            </a:r>
          </a:p>
          <a:p>
            <a:pPr>
              <a:spcBef>
                <a:spcPts val="600"/>
              </a:spcBef>
              <a:buFont typeface="+mj-lt"/>
              <a:buAutoNum type="arabicPeriod" startAt="6"/>
            </a:pPr>
            <a:r>
              <a:rPr lang="it-IT" b="1" dirty="0">
                <a:solidFill>
                  <a:schemeClr val="tx1"/>
                </a:solidFill>
              </a:rPr>
              <a:t>D</a:t>
            </a:r>
            <a:r>
              <a:rPr lang="it-IT" dirty="0">
                <a:solidFill>
                  <a:schemeClr val="tx1"/>
                </a:solidFill>
              </a:rPr>
              <a:t> – quali sono i titoli di laurea richiesti per essere ammessi al corso sulle competenze trasversali?</a:t>
            </a:r>
            <a:br>
              <a:rPr lang="it-IT" dirty="0">
                <a:solidFill>
                  <a:schemeClr val="tx1"/>
                </a:solidFill>
              </a:rPr>
            </a:br>
            <a:r>
              <a:rPr lang="it-IT" b="1" dirty="0">
                <a:solidFill>
                  <a:schemeClr val="tx1"/>
                </a:solidFill>
              </a:rPr>
              <a:t>R</a:t>
            </a:r>
            <a:r>
              <a:rPr lang="it-IT" dirty="0">
                <a:solidFill>
                  <a:schemeClr val="tx1"/>
                </a:solidFill>
              </a:rPr>
              <a:t> – il bando richiede di aver conseguito uno dei seguenti titoli di laurea magistrale o triennale: </a:t>
            </a:r>
            <a:r>
              <a:rPr lang="it-IT" dirty="0"/>
              <a:t>Agraria - Architettura - Economia e management - Giurisprudenza - Ingegneria - Psicologia - Scienze della salute umana - Scienze matematiche, fisiche e naturali - Scienze politiche - Studi umanistici e della formazione</a:t>
            </a:r>
            <a:endParaRPr lang="it-IT" dirty="0">
              <a:solidFill>
                <a:schemeClr val="tx1"/>
              </a:solidFill>
            </a:endParaRPr>
          </a:p>
        </p:txBody>
      </p:sp>
      <p:sp>
        <p:nvSpPr>
          <p:cNvPr id="3" name="Titolo 2">
            <a:extLst>
              <a:ext uri="{FF2B5EF4-FFF2-40B4-BE49-F238E27FC236}">
                <a16:creationId xmlns:a16="http://schemas.microsoft.com/office/drawing/2014/main" id="{B8C24D40-4604-0407-514D-F8B1C3CED4B4}"/>
              </a:ext>
            </a:extLst>
          </p:cNvPr>
          <p:cNvSpPr>
            <a:spLocks noGrp="1"/>
          </p:cNvSpPr>
          <p:nvPr>
            <p:ph type="title"/>
          </p:nvPr>
        </p:nvSpPr>
        <p:spPr/>
        <p:txBody>
          <a:bodyPr/>
          <a:lstStyle/>
          <a:p>
            <a:r>
              <a:rPr lang="it-IT" sz="3200" b="1" kern="1200" dirty="0">
                <a:solidFill>
                  <a:schemeClr val="accent2">
                    <a:lumMod val="75000"/>
                  </a:schemeClr>
                </a:solidFill>
                <a:effectLst/>
                <a:ea typeface="Microsoft YaHei" panose="020B0503020204020204" pitchFamily="34" charset="-122"/>
                <a:cs typeface="+mn-cs"/>
              </a:rPr>
              <a:t>Domande e Risposte</a:t>
            </a:r>
            <a:endParaRPr lang="it-IT" dirty="0"/>
          </a:p>
        </p:txBody>
      </p:sp>
      <p:sp>
        <p:nvSpPr>
          <p:cNvPr id="4" name="Segnaposto numero diapositiva 3">
            <a:extLst>
              <a:ext uri="{FF2B5EF4-FFF2-40B4-BE49-F238E27FC236}">
                <a16:creationId xmlns:a16="http://schemas.microsoft.com/office/drawing/2014/main" id="{2272BB81-2426-0A71-F44F-875EF67B09B6}"/>
              </a:ext>
            </a:extLst>
          </p:cNvPr>
          <p:cNvSpPr>
            <a:spLocks noGrp="1"/>
          </p:cNvSpPr>
          <p:nvPr>
            <p:ph type="sldNum" sz="quarter" idx="4"/>
          </p:nvPr>
        </p:nvSpPr>
        <p:spPr/>
        <p:txBody>
          <a:bodyPr/>
          <a:lstStyle/>
          <a:p>
            <a:fld id="{B0D999D0-0BD2-4725-9CFB-E68A0E40DD1A}" type="slidenum">
              <a:rPr lang="it-IT" smtClean="0"/>
              <a:pPr/>
              <a:t>7</a:t>
            </a:fld>
            <a:endParaRPr lang="it-IT"/>
          </a:p>
        </p:txBody>
      </p:sp>
    </p:spTree>
    <p:extLst>
      <p:ext uri="{BB962C8B-B14F-4D97-AF65-F5344CB8AC3E}">
        <p14:creationId xmlns:p14="http://schemas.microsoft.com/office/powerpoint/2010/main" val="43452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4D3F3E7-B190-7C0F-8F64-227475692718}"/>
              </a:ext>
            </a:extLst>
          </p:cNvPr>
          <p:cNvSpPr>
            <a:spLocks noGrp="1"/>
          </p:cNvSpPr>
          <p:nvPr>
            <p:ph type="body" sz="quarter" idx="10"/>
          </p:nvPr>
        </p:nvSpPr>
        <p:spPr/>
        <p:txBody>
          <a:bodyPr/>
          <a:lstStyle/>
          <a:p>
            <a:pPr>
              <a:spcBef>
                <a:spcPts val="600"/>
              </a:spcBef>
              <a:buFont typeface="+mj-lt"/>
              <a:buAutoNum type="arabicPeriod" startAt="9"/>
            </a:pPr>
            <a:r>
              <a:rPr lang="it-IT" b="1" dirty="0">
                <a:solidFill>
                  <a:schemeClr val="tx1"/>
                </a:solidFill>
              </a:rPr>
              <a:t>D </a:t>
            </a:r>
            <a:r>
              <a:rPr lang="it-IT" dirty="0">
                <a:solidFill>
                  <a:schemeClr val="tx1"/>
                </a:solidFill>
              </a:rPr>
              <a:t>– come si attiva un tirocinio non-curriculare?</a:t>
            </a:r>
            <a:br>
              <a:rPr lang="it-IT" dirty="0">
                <a:solidFill>
                  <a:schemeClr val="tx1"/>
                </a:solidFill>
              </a:rPr>
            </a:br>
            <a:r>
              <a:rPr lang="it-IT" b="1" dirty="0">
                <a:solidFill>
                  <a:schemeClr val="tx1"/>
                </a:solidFill>
              </a:rPr>
              <a:t>R</a:t>
            </a:r>
            <a:r>
              <a:rPr lang="it-IT" dirty="0">
                <a:solidFill>
                  <a:schemeClr val="tx1"/>
                </a:solidFill>
              </a:rPr>
              <a:t> – questo deve essere attivato tramite un processo definito dalla Regione Toscana, descritto nel suo sito istituzionale e che prevede tre figure:</a:t>
            </a:r>
            <a:br>
              <a:rPr lang="it-IT" dirty="0">
                <a:solidFill>
                  <a:schemeClr val="tx1"/>
                </a:solidFill>
              </a:rPr>
            </a:br>
            <a:r>
              <a:rPr lang="it-IT" dirty="0">
                <a:solidFill>
                  <a:schemeClr val="tx1"/>
                </a:solidFill>
              </a:rPr>
              <a:t>&gt; </a:t>
            </a:r>
            <a:r>
              <a:rPr lang="it-IT" u="sng" dirty="0">
                <a:solidFill>
                  <a:schemeClr val="tx1"/>
                </a:solidFill>
              </a:rPr>
              <a:t>Il soggetto promotore</a:t>
            </a:r>
            <a:r>
              <a:rPr lang="it-IT" dirty="0">
                <a:solidFill>
                  <a:schemeClr val="tx1"/>
                </a:solidFill>
              </a:rPr>
              <a:t>: solitamente questo è il centro per l’impiego regionale o l’università di provenienza del candidato.</a:t>
            </a:r>
            <a:br>
              <a:rPr lang="it-IT" dirty="0">
                <a:solidFill>
                  <a:schemeClr val="tx1"/>
                </a:solidFill>
              </a:rPr>
            </a:br>
            <a:r>
              <a:rPr lang="it-IT" dirty="0">
                <a:solidFill>
                  <a:schemeClr val="tx1"/>
                </a:solidFill>
              </a:rPr>
              <a:t>&gt; </a:t>
            </a:r>
            <a:r>
              <a:rPr lang="it-IT" u="sng" dirty="0">
                <a:solidFill>
                  <a:schemeClr val="tx1"/>
                </a:solidFill>
              </a:rPr>
              <a:t>Il soggetto ospitante</a:t>
            </a:r>
            <a:r>
              <a:rPr lang="it-IT" dirty="0">
                <a:solidFill>
                  <a:schemeClr val="tx1"/>
                </a:solidFill>
              </a:rPr>
              <a:t>: è l’azienda che effettua l’inserimento del neolaureato nel proprio organico.</a:t>
            </a:r>
            <a:br>
              <a:rPr lang="it-IT" dirty="0">
                <a:solidFill>
                  <a:schemeClr val="tx1"/>
                </a:solidFill>
              </a:rPr>
            </a:br>
            <a:r>
              <a:rPr lang="it-IT" dirty="0">
                <a:solidFill>
                  <a:schemeClr val="tx1"/>
                </a:solidFill>
              </a:rPr>
              <a:t>&gt; </a:t>
            </a:r>
            <a:r>
              <a:rPr lang="it-IT" u="sng" dirty="0">
                <a:solidFill>
                  <a:schemeClr val="tx1"/>
                </a:solidFill>
              </a:rPr>
              <a:t>Il tirocinante</a:t>
            </a:r>
            <a:r>
              <a:rPr lang="it-IT" dirty="0">
                <a:solidFill>
                  <a:schemeClr val="tx1"/>
                </a:solidFill>
              </a:rPr>
              <a:t>: è il neolaureato che viene inserito nell’organizzazione dell’azienda.</a:t>
            </a:r>
            <a:br>
              <a:rPr lang="it-IT" dirty="0">
                <a:solidFill>
                  <a:schemeClr val="tx1"/>
                </a:solidFill>
              </a:rPr>
            </a:br>
            <a:r>
              <a:rPr lang="it-IT" dirty="0">
                <a:solidFill>
                  <a:schemeClr val="tx1"/>
                </a:solidFill>
              </a:rPr>
              <a:t>Entrambi i soggetti promotore e ospitante, devono nominare un proprio tutor che sorveglia l’andamento del tirocinio. </a:t>
            </a:r>
          </a:p>
          <a:p>
            <a:pPr marL="342900" indent="-342900">
              <a:spcBef>
                <a:spcPts val="600"/>
              </a:spcBef>
              <a:buFont typeface="+mj-lt"/>
              <a:buAutoNum type="arabicPeriod" startAt="9"/>
            </a:pPr>
            <a:r>
              <a:rPr lang="it-IT" sz="1800" b="1" dirty="0">
                <a:solidFill>
                  <a:schemeClr val="tx1"/>
                </a:solidFill>
              </a:rPr>
              <a:t>D. </a:t>
            </a:r>
            <a:r>
              <a:rPr lang="it-IT" sz="1800" dirty="0">
                <a:solidFill>
                  <a:schemeClr val="tx1"/>
                </a:solidFill>
              </a:rPr>
              <a:t>– Il tirocinio non-curriculare deve essere retribuito?</a:t>
            </a:r>
            <a:br>
              <a:rPr lang="it-IT" sz="1800" dirty="0">
                <a:solidFill>
                  <a:schemeClr val="tx1"/>
                </a:solidFill>
              </a:rPr>
            </a:br>
            <a:r>
              <a:rPr lang="it-IT" sz="1800" b="1" dirty="0">
                <a:solidFill>
                  <a:schemeClr val="tx1"/>
                </a:solidFill>
              </a:rPr>
              <a:t>R</a:t>
            </a:r>
            <a:r>
              <a:rPr lang="it-IT" sz="1800" dirty="0">
                <a:solidFill>
                  <a:schemeClr val="tx1"/>
                </a:solidFill>
              </a:rPr>
              <a:t>. – La normativa dei tirocini non-curriculari prevede la retribuzione con un rimborso spese di almeno 500,00 euro mensili da corrispondere esclusivamente tramite bonifico bancario. Qualora l’azienda ospitante ne abbia i requisiti e la Regione Toscana disponga ancora di fondi, quest’ultima potrà corrispondere un rimborso parziale al soggetto ospitante alla conclusione del tirocinio. Per ottenere l’agevolazione, l’azienda ospitante deve farne domanda ed ottenere una conferma dalla Regione.</a:t>
            </a:r>
          </a:p>
        </p:txBody>
      </p:sp>
      <p:sp>
        <p:nvSpPr>
          <p:cNvPr id="3" name="Titolo 2">
            <a:extLst>
              <a:ext uri="{FF2B5EF4-FFF2-40B4-BE49-F238E27FC236}">
                <a16:creationId xmlns:a16="http://schemas.microsoft.com/office/drawing/2014/main" id="{B8ED63AC-479F-6D5D-F780-9D9DC3A0692E}"/>
              </a:ext>
            </a:extLst>
          </p:cNvPr>
          <p:cNvSpPr>
            <a:spLocks noGrp="1"/>
          </p:cNvSpPr>
          <p:nvPr>
            <p:ph type="title"/>
          </p:nvPr>
        </p:nvSpPr>
        <p:spPr/>
        <p:txBody>
          <a:bodyPr/>
          <a:lstStyle/>
          <a:p>
            <a:r>
              <a:rPr lang="it-IT" sz="3200" b="1" kern="1200" dirty="0">
                <a:solidFill>
                  <a:schemeClr val="accent2">
                    <a:lumMod val="75000"/>
                  </a:schemeClr>
                </a:solidFill>
                <a:effectLst/>
                <a:ea typeface="Microsoft YaHei" panose="020B0503020204020204" pitchFamily="34" charset="-122"/>
                <a:cs typeface="+mn-cs"/>
              </a:rPr>
              <a:t>Domande e Risposte</a:t>
            </a:r>
            <a:endParaRPr lang="it-IT" dirty="0"/>
          </a:p>
        </p:txBody>
      </p:sp>
      <p:sp>
        <p:nvSpPr>
          <p:cNvPr id="4" name="Segnaposto numero diapositiva 3">
            <a:extLst>
              <a:ext uri="{FF2B5EF4-FFF2-40B4-BE49-F238E27FC236}">
                <a16:creationId xmlns:a16="http://schemas.microsoft.com/office/drawing/2014/main" id="{A3E4AE9A-7300-4790-4404-AAD16BEFC894}"/>
              </a:ext>
            </a:extLst>
          </p:cNvPr>
          <p:cNvSpPr>
            <a:spLocks noGrp="1"/>
          </p:cNvSpPr>
          <p:nvPr>
            <p:ph type="sldNum" sz="quarter" idx="4"/>
          </p:nvPr>
        </p:nvSpPr>
        <p:spPr/>
        <p:txBody>
          <a:bodyPr/>
          <a:lstStyle/>
          <a:p>
            <a:fld id="{B0D999D0-0BD2-4725-9CFB-E68A0E40DD1A}" type="slidenum">
              <a:rPr lang="it-IT" smtClean="0"/>
              <a:pPr/>
              <a:t>8</a:t>
            </a:fld>
            <a:endParaRPr lang="it-IT"/>
          </a:p>
        </p:txBody>
      </p:sp>
    </p:spTree>
    <p:extLst>
      <p:ext uri="{BB962C8B-B14F-4D97-AF65-F5344CB8AC3E}">
        <p14:creationId xmlns:p14="http://schemas.microsoft.com/office/powerpoint/2010/main" val="105304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8C59AD7-EAB1-E654-2BA3-A1D9C645BA8C}"/>
              </a:ext>
            </a:extLst>
          </p:cNvPr>
          <p:cNvSpPr>
            <a:spLocks noGrp="1"/>
          </p:cNvSpPr>
          <p:nvPr>
            <p:ph type="body" sz="quarter" idx="10"/>
          </p:nvPr>
        </p:nvSpPr>
        <p:spPr/>
        <p:txBody>
          <a:bodyPr/>
          <a:lstStyle/>
          <a:p>
            <a:pPr marL="342900" indent="-342900">
              <a:spcBef>
                <a:spcPts val="600"/>
              </a:spcBef>
              <a:buFont typeface="+mj-lt"/>
              <a:buAutoNum type="arabicPeriod" startAt="11"/>
            </a:pPr>
            <a:r>
              <a:rPr lang="it-IT" sz="1800" b="1" dirty="0">
                <a:solidFill>
                  <a:schemeClr val="tx1"/>
                </a:solidFill>
              </a:rPr>
              <a:t>D</a:t>
            </a:r>
            <a:r>
              <a:rPr lang="it-IT" sz="1800" dirty="0">
                <a:solidFill>
                  <a:schemeClr val="tx1"/>
                </a:solidFill>
              </a:rPr>
              <a:t> – che cosa succede al termine del tirocinio non-curriculare?</a:t>
            </a:r>
            <a:br>
              <a:rPr lang="it-IT" sz="1800" dirty="0">
                <a:solidFill>
                  <a:schemeClr val="tx1"/>
                </a:solidFill>
              </a:rPr>
            </a:br>
            <a:r>
              <a:rPr lang="it-IT" sz="1800" b="1" dirty="0">
                <a:solidFill>
                  <a:schemeClr val="tx1"/>
                </a:solidFill>
              </a:rPr>
              <a:t>R</a:t>
            </a:r>
            <a:r>
              <a:rPr lang="it-IT" sz="1800" dirty="0">
                <a:solidFill>
                  <a:schemeClr val="tx1"/>
                </a:solidFill>
              </a:rPr>
              <a:t> – l’azienda può scegliere se confermare il tirocinante con un contratto di lavoro o chiudere la collaborazione. È evidente che il progetto Giotto si augura che questa esperienza sia il preludio per l’inserimento stabile nel mondo del lavoro del neolaureato. </a:t>
            </a:r>
          </a:p>
          <a:p>
            <a:pPr marL="342900" indent="-342900">
              <a:spcBef>
                <a:spcPts val="600"/>
              </a:spcBef>
              <a:buFont typeface="+mj-lt"/>
              <a:buAutoNum type="arabicPeriod" startAt="11"/>
            </a:pPr>
            <a:r>
              <a:rPr lang="it-IT" sz="1800" b="1" dirty="0">
                <a:solidFill>
                  <a:schemeClr val="tx1"/>
                </a:solidFill>
              </a:rPr>
              <a:t>D </a:t>
            </a:r>
            <a:r>
              <a:rPr lang="it-IT" sz="1800" dirty="0">
                <a:solidFill>
                  <a:schemeClr val="tx1"/>
                </a:solidFill>
              </a:rPr>
              <a:t>– come avviene l’incontro fra il neolaureato e l’azienda?</a:t>
            </a:r>
            <a:br>
              <a:rPr lang="it-IT" sz="1800" dirty="0">
                <a:solidFill>
                  <a:schemeClr val="tx1"/>
                </a:solidFill>
              </a:rPr>
            </a:br>
            <a:r>
              <a:rPr lang="it-IT" sz="1800" b="1" dirty="0">
                <a:solidFill>
                  <a:schemeClr val="tx1"/>
                </a:solidFill>
              </a:rPr>
              <a:t>R</a:t>
            </a:r>
            <a:r>
              <a:rPr lang="it-IT" sz="1800" dirty="0">
                <a:solidFill>
                  <a:schemeClr val="tx1"/>
                </a:solidFill>
              </a:rPr>
              <a:t> – al termine del  corso sulle competenze trasversali, il progetto Giotto organizzerà una o più giornate per i «colloqui di lavoro». In questa/e giornata/e, le aziende che vorranno e potranno partecipare all’iniziativa, saranno messe in contatto con un massimo di 8/10 neolaureati per una breve intervista. La scelta dei candidati assegnati a ciascuna azienda per l’intervista, sarà effettuata dai responsabili del progetto Giotto in base alle indicazioni sia delle aziende che dei neolaureati. Le aziende riceveranno i CV dei candidati da incontrare il giorno prima degli incontri.</a:t>
            </a:r>
          </a:p>
          <a:p>
            <a:pPr marL="342900" indent="-342900">
              <a:spcBef>
                <a:spcPts val="400"/>
              </a:spcBef>
              <a:buFont typeface="+mj-lt"/>
              <a:buAutoNum type="arabicPeriod" startAt="11"/>
            </a:pPr>
            <a:r>
              <a:rPr lang="it-IT" sz="1800" b="1" dirty="0">
                <a:solidFill>
                  <a:schemeClr val="tx1"/>
                </a:solidFill>
              </a:rPr>
              <a:t>D</a:t>
            </a:r>
            <a:r>
              <a:rPr lang="it-IT" sz="1800" dirty="0">
                <a:solidFill>
                  <a:schemeClr val="tx1"/>
                </a:solidFill>
              </a:rPr>
              <a:t> – se l’azienda individua, durante le giornate di simulazione del colloquio di lavoro, un profilo interessante che cosa deve fare?</a:t>
            </a:r>
            <a:br>
              <a:rPr lang="it-IT" sz="1800" dirty="0">
                <a:solidFill>
                  <a:schemeClr val="tx1"/>
                </a:solidFill>
              </a:rPr>
            </a:br>
            <a:r>
              <a:rPr lang="it-IT" sz="1800" b="1" dirty="0">
                <a:solidFill>
                  <a:schemeClr val="tx1"/>
                </a:solidFill>
              </a:rPr>
              <a:t>R</a:t>
            </a:r>
            <a:r>
              <a:rPr lang="it-IT" sz="1800" dirty="0">
                <a:solidFill>
                  <a:schemeClr val="tx1"/>
                </a:solidFill>
              </a:rPr>
              <a:t> – può convocarlo presso la propria sede per un colloquio di approfondimento ed eventualmente per un’offerta di inserimento nell’azienda tramite tirocinio o contratto di lavoro.</a:t>
            </a:r>
          </a:p>
        </p:txBody>
      </p:sp>
      <p:sp>
        <p:nvSpPr>
          <p:cNvPr id="3" name="Titolo 2">
            <a:extLst>
              <a:ext uri="{FF2B5EF4-FFF2-40B4-BE49-F238E27FC236}">
                <a16:creationId xmlns:a16="http://schemas.microsoft.com/office/drawing/2014/main" id="{84AC8112-0B03-32DE-71B0-5A883DD708EF}"/>
              </a:ext>
            </a:extLst>
          </p:cNvPr>
          <p:cNvSpPr>
            <a:spLocks noGrp="1"/>
          </p:cNvSpPr>
          <p:nvPr>
            <p:ph type="title"/>
          </p:nvPr>
        </p:nvSpPr>
        <p:spPr/>
        <p:txBody>
          <a:bodyPr/>
          <a:lstStyle/>
          <a:p>
            <a:r>
              <a:rPr lang="it-IT" sz="3200" b="1" kern="1200" dirty="0">
                <a:solidFill>
                  <a:schemeClr val="accent2">
                    <a:lumMod val="75000"/>
                  </a:schemeClr>
                </a:solidFill>
                <a:effectLst/>
                <a:ea typeface="Microsoft YaHei" panose="020B0503020204020204" pitchFamily="34" charset="-122"/>
                <a:cs typeface="+mn-cs"/>
              </a:rPr>
              <a:t>Domande e Risposte</a:t>
            </a:r>
            <a:endParaRPr lang="it-IT" dirty="0"/>
          </a:p>
        </p:txBody>
      </p:sp>
      <p:sp>
        <p:nvSpPr>
          <p:cNvPr id="4" name="Segnaposto numero diapositiva 3">
            <a:extLst>
              <a:ext uri="{FF2B5EF4-FFF2-40B4-BE49-F238E27FC236}">
                <a16:creationId xmlns:a16="http://schemas.microsoft.com/office/drawing/2014/main" id="{7A3C49F4-B38E-3FBD-5AA8-65525C681046}"/>
              </a:ext>
            </a:extLst>
          </p:cNvPr>
          <p:cNvSpPr>
            <a:spLocks noGrp="1"/>
          </p:cNvSpPr>
          <p:nvPr>
            <p:ph type="sldNum" sz="quarter" idx="4"/>
          </p:nvPr>
        </p:nvSpPr>
        <p:spPr/>
        <p:txBody>
          <a:bodyPr/>
          <a:lstStyle/>
          <a:p>
            <a:fld id="{B0D999D0-0BD2-4725-9CFB-E68A0E40DD1A}" type="slidenum">
              <a:rPr lang="it-IT" smtClean="0"/>
              <a:pPr/>
              <a:t>9</a:t>
            </a:fld>
            <a:endParaRPr lang="it-IT"/>
          </a:p>
        </p:txBody>
      </p:sp>
    </p:spTree>
    <p:extLst>
      <p:ext uri="{BB962C8B-B14F-4D97-AF65-F5344CB8AC3E}">
        <p14:creationId xmlns:p14="http://schemas.microsoft.com/office/powerpoint/2010/main" val="508131123"/>
      </p:ext>
    </p:extLst>
  </p:cSld>
  <p:clrMapOvr>
    <a:masterClrMapping/>
  </p:clrMapOvr>
</p:sld>
</file>

<file path=ppt/theme/theme1.xml><?xml version="1.0" encoding="utf-8"?>
<a:theme xmlns:a="http://schemas.openxmlformats.org/drawingml/2006/main" name="1_Tema di Office">
  <a:themeElements>
    <a:clrScheme name="Personalizzato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Tema di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1669</Words>
  <Application>Microsoft Office PowerPoint</Application>
  <PresentationFormat>Presentazione su schermo (4:3)</PresentationFormat>
  <Paragraphs>79</Paragraphs>
  <Slides>12</Slides>
  <Notes>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Microsoft YaHei</vt:lpstr>
      <vt:lpstr>Arial</vt:lpstr>
      <vt:lpstr>Brush Script MT</vt:lpstr>
      <vt:lpstr>Calibri</vt:lpstr>
      <vt:lpstr>Times New Roman</vt:lpstr>
      <vt:lpstr>Wingdings</vt:lpstr>
      <vt:lpstr>1_Tema di Office</vt:lpstr>
      <vt:lpstr>Presentazione standard di PowerPoint</vt:lpstr>
      <vt:lpstr>Il valore delle Risorse Umane</vt:lpstr>
      <vt:lpstr>Cos’è il progetto Giotto? </vt:lpstr>
      <vt:lpstr>Scopo</vt:lpstr>
      <vt:lpstr>Quali sono i vantaggi per l’Azienda aderente?</vt:lpstr>
      <vt:lpstr>Domande e Risposte</vt:lpstr>
      <vt:lpstr>Domande e Risposte</vt:lpstr>
      <vt:lpstr>Domande e Risposte</vt:lpstr>
      <vt:lpstr>Domande e Risposte</vt:lpstr>
      <vt:lpstr> Domande e Risposte</vt:lpstr>
      <vt:lpstr>Domande e Risposte</vt:lpstr>
      <vt:lpstr>Riferimenti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Cinzia Colombari</cp:lastModifiedBy>
  <cp:revision>400</cp:revision>
  <cp:lastPrinted>1601-01-01T00:00:00Z</cp:lastPrinted>
  <dcterms:created xsi:type="dcterms:W3CDTF">2009-12-03T09:00:38Z</dcterms:created>
  <dcterms:modified xsi:type="dcterms:W3CDTF">2025-10-24T13:26:17Z</dcterms:modified>
</cp:coreProperties>
</file>